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71" r:id="rId2"/>
    <p:sldId id="256" r:id="rId3"/>
    <p:sldId id="279" r:id="rId4"/>
    <p:sldId id="276" r:id="rId5"/>
    <p:sldId id="280" r:id="rId6"/>
    <p:sldId id="287" r:id="rId7"/>
    <p:sldId id="257" r:id="rId8"/>
    <p:sldId id="258" r:id="rId9"/>
    <p:sldId id="259" r:id="rId10"/>
    <p:sldId id="260" r:id="rId11"/>
    <p:sldId id="277" r:id="rId12"/>
    <p:sldId id="261" r:id="rId13"/>
    <p:sldId id="272" r:id="rId14"/>
    <p:sldId id="273" r:id="rId15"/>
    <p:sldId id="282" r:id="rId16"/>
    <p:sldId id="284" r:id="rId17"/>
    <p:sldId id="275" r:id="rId18"/>
    <p:sldId id="267" r:id="rId19"/>
    <p:sldId id="263" r:id="rId20"/>
    <p:sldId id="281" r:id="rId21"/>
    <p:sldId id="285" r:id="rId22"/>
    <p:sldId id="265" r:id="rId23"/>
    <p:sldId id="270" r:id="rId24"/>
    <p:sldId id="286" r:id="rId25"/>
  </p:sldIdLst>
  <p:sldSz cx="6858000" cy="9144000" type="screen4x3"/>
  <p:notesSz cx="6735763" cy="9866313"/>
  <p:defaultTextStyle>
    <a:defPPr>
      <a:defRPr lang="ja-JP"/>
    </a:defPPr>
    <a:lvl1pPr marL="0" algn="l" defTabSz="913903" rtl="0" eaLnBrk="1" latinLnBrk="0" hangingPunct="1">
      <a:defRPr kumimoji="1" sz="1800" kern="1200">
        <a:solidFill>
          <a:schemeClr val="tx1"/>
        </a:solidFill>
        <a:latin typeface="+mn-lt"/>
        <a:ea typeface="+mn-ea"/>
        <a:cs typeface="+mn-cs"/>
      </a:defRPr>
    </a:lvl1pPr>
    <a:lvl2pPr marL="456952" algn="l" defTabSz="913903" rtl="0" eaLnBrk="1" latinLnBrk="0" hangingPunct="1">
      <a:defRPr kumimoji="1" sz="1800" kern="1200">
        <a:solidFill>
          <a:schemeClr val="tx1"/>
        </a:solidFill>
        <a:latin typeface="+mn-lt"/>
        <a:ea typeface="+mn-ea"/>
        <a:cs typeface="+mn-cs"/>
      </a:defRPr>
    </a:lvl2pPr>
    <a:lvl3pPr marL="913903" algn="l" defTabSz="913903" rtl="0" eaLnBrk="1" latinLnBrk="0" hangingPunct="1">
      <a:defRPr kumimoji="1" sz="1800" kern="1200">
        <a:solidFill>
          <a:schemeClr val="tx1"/>
        </a:solidFill>
        <a:latin typeface="+mn-lt"/>
        <a:ea typeface="+mn-ea"/>
        <a:cs typeface="+mn-cs"/>
      </a:defRPr>
    </a:lvl3pPr>
    <a:lvl4pPr marL="1370852" algn="l" defTabSz="913903" rtl="0" eaLnBrk="1" latinLnBrk="0" hangingPunct="1">
      <a:defRPr kumimoji="1" sz="1800" kern="1200">
        <a:solidFill>
          <a:schemeClr val="tx1"/>
        </a:solidFill>
        <a:latin typeface="+mn-lt"/>
        <a:ea typeface="+mn-ea"/>
        <a:cs typeface="+mn-cs"/>
      </a:defRPr>
    </a:lvl4pPr>
    <a:lvl5pPr marL="1827804" algn="l" defTabSz="913903" rtl="0" eaLnBrk="1" latinLnBrk="0" hangingPunct="1">
      <a:defRPr kumimoji="1" sz="1800" kern="1200">
        <a:solidFill>
          <a:schemeClr val="tx1"/>
        </a:solidFill>
        <a:latin typeface="+mn-lt"/>
        <a:ea typeface="+mn-ea"/>
        <a:cs typeface="+mn-cs"/>
      </a:defRPr>
    </a:lvl5pPr>
    <a:lvl6pPr marL="2284756" algn="l" defTabSz="913903" rtl="0" eaLnBrk="1" latinLnBrk="0" hangingPunct="1">
      <a:defRPr kumimoji="1" sz="1800" kern="1200">
        <a:solidFill>
          <a:schemeClr val="tx1"/>
        </a:solidFill>
        <a:latin typeface="+mn-lt"/>
        <a:ea typeface="+mn-ea"/>
        <a:cs typeface="+mn-cs"/>
      </a:defRPr>
    </a:lvl6pPr>
    <a:lvl7pPr marL="2741708" algn="l" defTabSz="913903" rtl="0" eaLnBrk="1" latinLnBrk="0" hangingPunct="1">
      <a:defRPr kumimoji="1" sz="1800" kern="1200">
        <a:solidFill>
          <a:schemeClr val="tx1"/>
        </a:solidFill>
        <a:latin typeface="+mn-lt"/>
        <a:ea typeface="+mn-ea"/>
        <a:cs typeface="+mn-cs"/>
      </a:defRPr>
    </a:lvl7pPr>
    <a:lvl8pPr marL="3198659" algn="l" defTabSz="913903" rtl="0" eaLnBrk="1" latinLnBrk="0" hangingPunct="1">
      <a:defRPr kumimoji="1" sz="1800" kern="1200">
        <a:solidFill>
          <a:schemeClr val="tx1"/>
        </a:solidFill>
        <a:latin typeface="+mn-lt"/>
        <a:ea typeface="+mn-ea"/>
        <a:cs typeface="+mn-cs"/>
      </a:defRPr>
    </a:lvl8pPr>
    <a:lvl9pPr marL="3655610" algn="l" defTabSz="913903"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7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66" d="100"/>
          <a:sy n="66" d="100"/>
        </p:scale>
        <p:origin x="-2028" y="-4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25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7F3F3DBD-8ABA-4F8C-8BE4-B12E5A04ABEA}" type="datetimeFigureOut">
              <a:rPr kumimoji="1" lang="ja-JP" altLang="en-US" smtClean="0"/>
              <a:t>2016/6/10</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A1B12936-1174-4F53-89B4-DD831DC31F92}"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31BF5DA-22A0-408E-8699-95070E936313}" type="datetimeFigureOut">
              <a:rPr kumimoji="1" lang="ja-JP" altLang="en-US" smtClean="0"/>
              <a:pPr/>
              <a:t>2016/6/10</a:t>
            </a:fld>
            <a:endParaRPr kumimoji="1" lang="ja-JP" altLang="en-US"/>
          </a:p>
        </p:txBody>
      </p:sp>
      <p:sp>
        <p:nvSpPr>
          <p:cNvPr id="4" name="スライド イメージ プレースホルダ 3"/>
          <p:cNvSpPr>
            <a:spLocks noGrp="1" noRot="1" noChangeAspect="1"/>
          </p:cNvSpPr>
          <p:nvPr>
            <p:ph type="sldImg" idx="2"/>
          </p:nvPr>
        </p:nvSpPr>
        <p:spPr>
          <a:xfrm>
            <a:off x="1979613" y="739775"/>
            <a:ext cx="27765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F4D6F72-920A-49EE-8822-F90831B46EE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hdr="0" ftr="0" dt="0"/>
  <p:notesStyle>
    <a:lvl1pPr marL="0" algn="l" defTabSz="913903" rtl="0" eaLnBrk="1" latinLnBrk="0" hangingPunct="1">
      <a:defRPr kumimoji="1" sz="1200" kern="1200">
        <a:solidFill>
          <a:schemeClr val="tx1"/>
        </a:solidFill>
        <a:latin typeface="+mn-lt"/>
        <a:ea typeface="+mn-ea"/>
        <a:cs typeface="+mn-cs"/>
      </a:defRPr>
    </a:lvl1pPr>
    <a:lvl2pPr marL="456952" algn="l" defTabSz="913903" rtl="0" eaLnBrk="1" latinLnBrk="0" hangingPunct="1">
      <a:defRPr kumimoji="1" sz="1200" kern="1200">
        <a:solidFill>
          <a:schemeClr val="tx1"/>
        </a:solidFill>
        <a:latin typeface="+mn-lt"/>
        <a:ea typeface="+mn-ea"/>
        <a:cs typeface="+mn-cs"/>
      </a:defRPr>
    </a:lvl2pPr>
    <a:lvl3pPr marL="913903" algn="l" defTabSz="913903" rtl="0" eaLnBrk="1" latinLnBrk="0" hangingPunct="1">
      <a:defRPr kumimoji="1" sz="1200" kern="1200">
        <a:solidFill>
          <a:schemeClr val="tx1"/>
        </a:solidFill>
        <a:latin typeface="+mn-lt"/>
        <a:ea typeface="+mn-ea"/>
        <a:cs typeface="+mn-cs"/>
      </a:defRPr>
    </a:lvl3pPr>
    <a:lvl4pPr marL="1370852" algn="l" defTabSz="913903" rtl="0" eaLnBrk="1" latinLnBrk="0" hangingPunct="1">
      <a:defRPr kumimoji="1" sz="1200" kern="1200">
        <a:solidFill>
          <a:schemeClr val="tx1"/>
        </a:solidFill>
        <a:latin typeface="+mn-lt"/>
        <a:ea typeface="+mn-ea"/>
        <a:cs typeface="+mn-cs"/>
      </a:defRPr>
    </a:lvl4pPr>
    <a:lvl5pPr marL="1827804" algn="l" defTabSz="913903" rtl="0" eaLnBrk="1" latinLnBrk="0" hangingPunct="1">
      <a:defRPr kumimoji="1" sz="1200" kern="1200">
        <a:solidFill>
          <a:schemeClr val="tx1"/>
        </a:solidFill>
        <a:latin typeface="+mn-lt"/>
        <a:ea typeface="+mn-ea"/>
        <a:cs typeface="+mn-cs"/>
      </a:defRPr>
    </a:lvl5pPr>
    <a:lvl6pPr marL="2284756" algn="l" defTabSz="913903" rtl="0" eaLnBrk="1" latinLnBrk="0" hangingPunct="1">
      <a:defRPr kumimoji="1" sz="1200" kern="1200">
        <a:solidFill>
          <a:schemeClr val="tx1"/>
        </a:solidFill>
        <a:latin typeface="+mn-lt"/>
        <a:ea typeface="+mn-ea"/>
        <a:cs typeface="+mn-cs"/>
      </a:defRPr>
    </a:lvl6pPr>
    <a:lvl7pPr marL="2741708" algn="l" defTabSz="913903" rtl="0" eaLnBrk="1" latinLnBrk="0" hangingPunct="1">
      <a:defRPr kumimoji="1" sz="1200" kern="1200">
        <a:solidFill>
          <a:schemeClr val="tx1"/>
        </a:solidFill>
        <a:latin typeface="+mn-lt"/>
        <a:ea typeface="+mn-ea"/>
        <a:cs typeface="+mn-cs"/>
      </a:defRPr>
    </a:lvl7pPr>
    <a:lvl8pPr marL="3198659" algn="l" defTabSz="913903" rtl="0" eaLnBrk="1" latinLnBrk="0" hangingPunct="1">
      <a:defRPr kumimoji="1" sz="1200" kern="1200">
        <a:solidFill>
          <a:schemeClr val="tx1"/>
        </a:solidFill>
        <a:latin typeface="+mn-lt"/>
        <a:ea typeface="+mn-ea"/>
        <a:cs typeface="+mn-cs"/>
      </a:defRPr>
    </a:lvl8pPr>
    <a:lvl9pPr marL="3655610" algn="l" defTabSz="91390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F4D6F72-920A-49EE-8822-F90831B46EEF}"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979613" y="739775"/>
            <a:ext cx="2776537"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F4D6F72-920A-49EE-8822-F90831B46EEF}" type="slidenum">
              <a:rPr kumimoji="1" lang="ja-JP" altLang="en-US" smtClean="0"/>
              <a:pPr/>
              <a:t>13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xfrm>
            <a:off x="1979613" y="739775"/>
            <a:ext cx="2776537" cy="3700463"/>
          </a:xfrm>
          <a:noFill/>
          <a:ln>
            <a:solidFill>
              <a:srgbClr val="000000"/>
            </a:solidFill>
            <a:miter lim="800000"/>
            <a:headEnd/>
            <a:tailEnd/>
          </a:ln>
        </p:spPr>
      </p:sp>
      <p:sp>
        <p:nvSpPr>
          <p:cNvPr id="71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smtClean="0"/>
          </a:p>
        </p:txBody>
      </p:sp>
      <p:sp>
        <p:nvSpPr>
          <p:cNvPr id="71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854206-AD2D-4A77-AB17-A01DC52B979A}" type="slidenum">
              <a:rPr lang="ja-JP" altLang="en-US">
                <a:ea typeface="ＭＳ Ｐゴシック" charset="-128"/>
              </a:rPr>
              <a:pPr/>
              <a:t>18</a:t>
            </a:fld>
            <a:endParaRPr lang="ja-JP" altLang="en-US" dirty="0">
              <a:ea typeface="ＭＳ Ｐゴシック" charset="-128"/>
            </a:endParaRPr>
          </a:p>
        </p:txBody>
      </p:sp>
    </p:spTree>
    <p:extLst>
      <p:ext uri="{BB962C8B-B14F-4D97-AF65-F5344CB8AC3E}">
        <p14:creationId xmlns="" xmlns:p14="http://schemas.microsoft.com/office/powerpoint/2010/main" val="388491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73"/>
            <a:ext cx="5829300" cy="1960033"/>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6952" indent="0" algn="ctr">
              <a:buNone/>
              <a:defRPr>
                <a:solidFill>
                  <a:schemeClr val="tx1">
                    <a:tint val="75000"/>
                  </a:schemeClr>
                </a:solidFill>
              </a:defRPr>
            </a:lvl2pPr>
            <a:lvl3pPr marL="913903" indent="0" algn="ctr">
              <a:buNone/>
              <a:defRPr>
                <a:solidFill>
                  <a:schemeClr val="tx1">
                    <a:tint val="75000"/>
                  </a:schemeClr>
                </a:solidFill>
              </a:defRPr>
            </a:lvl3pPr>
            <a:lvl4pPr marL="1370852" indent="0" algn="ctr">
              <a:buNone/>
              <a:defRPr>
                <a:solidFill>
                  <a:schemeClr val="tx1">
                    <a:tint val="75000"/>
                  </a:schemeClr>
                </a:solidFill>
              </a:defRPr>
            </a:lvl4pPr>
            <a:lvl5pPr marL="1827804" indent="0" algn="ctr">
              <a:buNone/>
              <a:defRPr>
                <a:solidFill>
                  <a:schemeClr val="tx1">
                    <a:tint val="75000"/>
                  </a:schemeClr>
                </a:solidFill>
              </a:defRPr>
            </a:lvl5pPr>
            <a:lvl6pPr marL="2284756" indent="0" algn="ctr">
              <a:buNone/>
              <a:defRPr>
                <a:solidFill>
                  <a:schemeClr val="tx1">
                    <a:tint val="75000"/>
                  </a:schemeClr>
                </a:solidFill>
              </a:defRPr>
            </a:lvl6pPr>
            <a:lvl7pPr marL="2741708" indent="0" algn="ctr">
              <a:buNone/>
              <a:defRPr>
                <a:solidFill>
                  <a:schemeClr val="tx1">
                    <a:tint val="75000"/>
                  </a:schemeClr>
                </a:solidFill>
              </a:defRPr>
            </a:lvl7pPr>
            <a:lvl8pPr marL="3198659" indent="0" algn="ctr">
              <a:buNone/>
              <a:defRPr>
                <a:solidFill>
                  <a:schemeClr val="tx1">
                    <a:tint val="75000"/>
                  </a:schemeClr>
                </a:solidFill>
              </a:defRPr>
            </a:lvl8pPr>
            <a:lvl9pPr marL="365561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a:xfrm>
            <a:off x="-2907704" y="7380312"/>
            <a:ext cx="1600200" cy="486833"/>
          </a:xfrm>
        </p:spPr>
        <p:txBody>
          <a:bodyPr/>
          <a:lstStyle/>
          <a:p>
            <a:fld id="{A552CBC1-4366-41C3-B70D-CEC4FD10186A}" type="datetime1">
              <a:rPr kumimoji="1" lang="ja-JP" altLang="en-US" smtClean="0"/>
              <a:t>2016/6/10</a:t>
            </a:fld>
            <a:endParaRPr kumimoji="1" lang="ja-JP" altLang="en-US"/>
          </a:p>
        </p:txBody>
      </p:sp>
      <p:sp>
        <p:nvSpPr>
          <p:cNvPr id="5" name="フッター プレースホルダ 4"/>
          <p:cNvSpPr>
            <a:spLocks noGrp="1"/>
          </p:cNvSpPr>
          <p:nvPr>
            <p:ph type="ftr" sz="quarter" idx="11"/>
          </p:nvPr>
        </p:nvSpPr>
        <p:spPr>
          <a:xfrm>
            <a:off x="-3195736" y="6588224"/>
            <a:ext cx="2171700" cy="486833"/>
          </a:xfrm>
        </p:spPr>
        <p:txBody>
          <a:bodyPr/>
          <a:lstStyle/>
          <a:p>
            <a:endParaRPr kumimoji="1" lang="ja-JP" altLang="en-US" dirty="0"/>
          </a:p>
        </p:txBody>
      </p:sp>
      <p:sp>
        <p:nvSpPr>
          <p:cNvPr id="6" name="スライド番号プレースホルダ 5"/>
          <p:cNvSpPr>
            <a:spLocks noGrp="1"/>
          </p:cNvSpPr>
          <p:nvPr>
            <p:ph type="sldNum" sz="quarter" idx="12"/>
          </p:nvPr>
        </p:nvSpPr>
        <p:spPr>
          <a:xfrm>
            <a:off x="2044824" y="8657167"/>
            <a:ext cx="1600200" cy="486833"/>
          </a:xfrm>
        </p:spPr>
        <p:txBody>
          <a:bodyPr/>
          <a:lstStyle/>
          <a:p>
            <a:fld id="{6368A3E3-6C6B-44E3-AAED-2F6A7AD44A62}"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033F8F9-98D9-49F0-ABD9-AE1D7016C098}" type="datetime1">
              <a:rPr kumimoji="1" lang="ja-JP" altLang="en-US" smtClean="0"/>
              <a:t>2016/6/10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68A3E3-6C6B-44E3-AAED-2F6A7AD44A62}"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2"/>
            <a:ext cx="1157288" cy="10401300"/>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257179" y="488952"/>
            <a:ext cx="3357563" cy="10401300"/>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D51B870-5A7D-4087-B804-C75037BD3109}" type="datetime1">
              <a:rPr kumimoji="1" lang="ja-JP" altLang="en-US" smtClean="0"/>
              <a:t>2016/6/10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68A3E3-6C6B-44E3-AAED-2F6A7AD44A62}"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3987824" y="7596336"/>
            <a:ext cx="1600200" cy="486833"/>
          </a:xfrm>
        </p:spPr>
        <p:txBody>
          <a:bodyPr/>
          <a:lstStyle/>
          <a:p>
            <a:fld id="{7E5C2246-782A-432A-82E4-E83A7C971E0D}" type="datetime1">
              <a:rPr kumimoji="1" lang="ja-JP" altLang="en-US" smtClean="0"/>
              <a:t>2016/6/10</a:t>
            </a:fld>
            <a:endParaRPr kumimoji="1" lang="ja-JP" altLang="en-US"/>
          </a:p>
        </p:txBody>
      </p:sp>
      <p:sp>
        <p:nvSpPr>
          <p:cNvPr id="5" name="フッター プレースホルダ 4"/>
          <p:cNvSpPr>
            <a:spLocks noGrp="1"/>
          </p:cNvSpPr>
          <p:nvPr>
            <p:ph type="ftr" sz="quarter" idx="11"/>
          </p:nvPr>
        </p:nvSpPr>
        <p:spPr>
          <a:xfrm>
            <a:off x="-3195736" y="7236296"/>
            <a:ext cx="2171700" cy="486833"/>
          </a:xfrm>
        </p:spPr>
        <p:txBody>
          <a:bodyPr/>
          <a:lstStyle/>
          <a:p>
            <a:endParaRPr kumimoji="1" lang="ja-JP" altLang="en-US" dirty="0"/>
          </a:p>
        </p:txBody>
      </p:sp>
      <p:sp>
        <p:nvSpPr>
          <p:cNvPr id="6" name="スライド番号プレースホルダ 5"/>
          <p:cNvSpPr>
            <a:spLocks noGrp="1"/>
          </p:cNvSpPr>
          <p:nvPr>
            <p:ph type="sldNum" sz="quarter" idx="12"/>
          </p:nvPr>
        </p:nvSpPr>
        <p:spPr>
          <a:xfrm>
            <a:off x="1988840" y="8657167"/>
            <a:ext cx="1600200" cy="486833"/>
          </a:xfrm>
        </p:spPr>
        <p:txBody>
          <a:bodyPr/>
          <a:lstStyle/>
          <a:p>
            <a:fld id="{6368A3E3-6C6B-44E3-AAED-2F6A7AD44A6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6952" indent="0">
              <a:buNone/>
              <a:defRPr sz="1800">
                <a:solidFill>
                  <a:schemeClr val="tx1">
                    <a:tint val="75000"/>
                  </a:schemeClr>
                </a:solidFill>
              </a:defRPr>
            </a:lvl2pPr>
            <a:lvl3pPr marL="913903" indent="0">
              <a:buNone/>
              <a:defRPr sz="1600">
                <a:solidFill>
                  <a:schemeClr val="tx1">
                    <a:tint val="75000"/>
                  </a:schemeClr>
                </a:solidFill>
              </a:defRPr>
            </a:lvl3pPr>
            <a:lvl4pPr marL="1370852" indent="0">
              <a:buNone/>
              <a:defRPr sz="1400">
                <a:solidFill>
                  <a:schemeClr val="tx1">
                    <a:tint val="75000"/>
                  </a:schemeClr>
                </a:solidFill>
              </a:defRPr>
            </a:lvl4pPr>
            <a:lvl5pPr marL="1827804" indent="0">
              <a:buNone/>
              <a:defRPr sz="1400">
                <a:solidFill>
                  <a:schemeClr val="tx1">
                    <a:tint val="75000"/>
                  </a:schemeClr>
                </a:solidFill>
              </a:defRPr>
            </a:lvl5pPr>
            <a:lvl6pPr marL="2284756" indent="0">
              <a:buNone/>
              <a:defRPr sz="1400">
                <a:solidFill>
                  <a:schemeClr val="tx1">
                    <a:tint val="75000"/>
                  </a:schemeClr>
                </a:solidFill>
              </a:defRPr>
            </a:lvl6pPr>
            <a:lvl7pPr marL="2741708" indent="0">
              <a:buNone/>
              <a:defRPr sz="1400">
                <a:solidFill>
                  <a:schemeClr val="tx1">
                    <a:tint val="75000"/>
                  </a:schemeClr>
                </a:solidFill>
              </a:defRPr>
            </a:lvl7pPr>
            <a:lvl8pPr marL="3198659" indent="0">
              <a:buNone/>
              <a:defRPr sz="1400">
                <a:solidFill>
                  <a:schemeClr val="tx1">
                    <a:tint val="75000"/>
                  </a:schemeClr>
                </a:solidFill>
              </a:defRPr>
            </a:lvl8pPr>
            <a:lvl9pPr marL="365561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9236BCD-9FF4-4880-934D-E0B11A888A79}" type="datetime1">
              <a:rPr kumimoji="1" lang="ja-JP" altLang="en-US" smtClean="0"/>
              <a:t>2016/6/10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68A3E3-6C6B-44E3-AAED-2F6A7AD44A6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257178" y="2844806"/>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2628905" y="2844806"/>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67437A8-B4C9-4498-AC8E-DF4BC09F581B}" type="datetime1">
              <a:rPr kumimoji="1" lang="ja-JP" altLang="en-US" smtClean="0"/>
              <a:t>2016/6/10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68A3E3-6C6B-44E3-AAED-2F6A7AD44A62}"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4" y="2046818"/>
            <a:ext cx="3030141" cy="853016"/>
          </a:xfrm>
        </p:spPr>
        <p:txBody>
          <a:bodyPr anchor="b"/>
          <a:lstStyle>
            <a:lvl1pPr marL="0" indent="0">
              <a:buNone/>
              <a:defRPr sz="2400" b="1"/>
            </a:lvl1pPr>
            <a:lvl2pPr marL="456952" indent="0">
              <a:buNone/>
              <a:defRPr sz="2000" b="1"/>
            </a:lvl2pPr>
            <a:lvl3pPr marL="913903" indent="0">
              <a:buNone/>
              <a:defRPr sz="1800" b="1"/>
            </a:lvl3pPr>
            <a:lvl4pPr marL="1370852" indent="0">
              <a:buNone/>
              <a:defRPr sz="1600" b="1"/>
            </a:lvl4pPr>
            <a:lvl5pPr marL="1827804" indent="0">
              <a:buNone/>
              <a:defRPr sz="1600" b="1"/>
            </a:lvl5pPr>
            <a:lvl6pPr marL="2284756" indent="0">
              <a:buNone/>
              <a:defRPr sz="1600" b="1"/>
            </a:lvl6pPr>
            <a:lvl7pPr marL="2741708" indent="0">
              <a:buNone/>
              <a:defRPr sz="1600" b="1"/>
            </a:lvl7pPr>
            <a:lvl8pPr marL="3198659" indent="0">
              <a:buNone/>
              <a:defRPr sz="1600" b="1"/>
            </a:lvl8pPr>
            <a:lvl9pPr marL="365561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4"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73" y="2046818"/>
            <a:ext cx="3031331" cy="853016"/>
          </a:xfrm>
        </p:spPr>
        <p:txBody>
          <a:bodyPr anchor="b"/>
          <a:lstStyle>
            <a:lvl1pPr marL="0" indent="0">
              <a:buNone/>
              <a:defRPr sz="2400" b="1"/>
            </a:lvl1pPr>
            <a:lvl2pPr marL="456952" indent="0">
              <a:buNone/>
              <a:defRPr sz="2000" b="1"/>
            </a:lvl2pPr>
            <a:lvl3pPr marL="913903" indent="0">
              <a:buNone/>
              <a:defRPr sz="1800" b="1"/>
            </a:lvl3pPr>
            <a:lvl4pPr marL="1370852" indent="0">
              <a:buNone/>
              <a:defRPr sz="1600" b="1"/>
            </a:lvl4pPr>
            <a:lvl5pPr marL="1827804" indent="0">
              <a:buNone/>
              <a:defRPr sz="1600" b="1"/>
            </a:lvl5pPr>
            <a:lvl6pPr marL="2284756" indent="0">
              <a:buNone/>
              <a:defRPr sz="1600" b="1"/>
            </a:lvl6pPr>
            <a:lvl7pPr marL="2741708" indent="0">
              <a:buNone/>
              <a:defRPr sz="1600" b="1"/>
            </a:lvl7pPr>
            <a:lvl8pPr marL="3198659" indent="0">
              <a:buNone/>
              <a:defRPr sz="1600" b="1"/>
            </a:lvl8pPr>
            <a:lvl9pPr marL="365561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73"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0F1F704-1A9C-45C8-9F6B-7E7FC27985AC}" type="datetime1">
              <a:rPr kumimoji="1" lang="ja-JP" altLang="en-US" smtClean="0"/>
              <a:t>2016/6/10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368A3E3-6C6B-44E3-AAED-2F6A7AD44A62}"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67869DD-542C-48A0-B9BC-78669E27B62E}" type="datetime1">
              <a:rPr kumimoji="1" lang="ja-JP" altLang="en-US" smtClean="0"/>
              <a:t>2016/6/10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368A3E3-6C6B-44E3-AAED-2F6A7AD44A62}"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B788085-D3A0-4BCA-9ACB-95BBED007C5A}" type="datetime1">
              <a:rPr kumimoji="1" lang="ja-JP" altLang="en-US" smtClean="0"/>
              <a:t>2016/6/10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368A3E3-6C6B-44E3-AAED-2F6A7AD44A62}"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5" y="364069"/>
            <a:ext cx="2256235" cy="154940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91" y="364073"/>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5" y="1913471"/>
            <a:ext cx="2256235" cy="6254751"/>
          </a:xfrm>
        </p:spPr>
        <p:txBody>
          <a:bodyPr/>
          <a:lstStyle>
            <a:lvl1pPr marL="0" indent="0">
              <a:buNone/>
              <a:defRPr sz="1400"/>
            </a:lvl1pPr>
            <a:lvl2pPr marL="456952" indent="0">
              <a:buNone/>
              <a:defRPr sz="1200"/>
            </a:lvl2pPr>
            <a:lvl3pPr marL="913903" indent="0">
              <a:buNone/>
              <a:defRPr sz="1000"/>
            </a:lvl3pPr>
            <a:lvl4pPr marL="1370852" indent="0">
              <a:buNone/>
              <a:defRPr sz="900"/>
            </a:lvl4pPr>
            <a:lvl5pPr marL="1827804" indent="0">
              <a:buNone/>
              <a:defRPr sz="900"/>
            </a:lvl5pPr>
            <a:lvl6pPr marL="2284756" indent="0">
              <a:buNone/>
              <a:defRPr sz="900"/>
            </a:lvl6pPr>
            <a:lvl7pPr marL="2741708" indent="0">
              <a:buNone/>
              <a:defRPr sz="900"/>
            </a:lvl7pPr>
            <a:lvl8pPr marL="3198659" indent="0">
              <a:buNone/>
              <a:defRPr sz="900"/>
            </a:lvl8pPr>
            <a:lvl9pPr marL="365561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AB7FB88-C45E-487E-AF09-3FC489449142}" type="datetime1">
              <a:rPr kumimoji="1" lang="ja-JP" altLang="en-US" smtClean="0"/>
              <a:t>2016/6/10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68A3E3-6C6B-44E3-AAED-2F6A7AD44A62}"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6"/>
            <a:ext cx="4114800" cy="755651"/>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6952" indent="0">
              <a:buNone/>
              <a:defRPr sz="2800"/>
            </a:lvl2pPr>
            <a:lvl3pPr marL="913903" indent="0">
              <a:buNone/>
              <a:defRPr sz="2400"/>
            </a:lvl3pPr>
            <a:lvl4pPr marL="1370852" indent="0">
              <a:buNone/>
              <a:defRPr sz="2000"/>
            </a:lvl4pPr>
            <a:lvl5pPr marL="1827804" indent="0">
              <a:buNone/>
              <a:defRPr sz="2000"/>
            </a:lvl5pPr>
            <a:lvl6pPr marL="2284756" indent="0">
              <a:buNone/>
              <a:defRPr sz="2000"/>
            </a:lvl6pPr>
            <a:lvl7pPr marL="2741708" indent="0">
              <a:buNone/>
              <a:defRPr sz="2000"/>
            </a:lvl7pPr>
            <a:lvl8pPr marL="3198659" indent="0">
              <a:buNone/>
              <a:defRPr sz="2000"/>
            </a:lvl8pPr>
            <a:lvl9pPr marL="365561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156457"/>
            <a:ext cx="4114800" cy="1073149"/>
          </a:xfrm>
        </p:spPr>
        <p:txBody>
          <a:bodyPr/>
          <a:lstStyle>
            <a:lvl1pPr marL="0" indent="0">
              <a:buNone/>
              <a:defRPr sz="1400"/>
            </a:lvl1pPr>
            <a:lvl2pPr marL="456952" indent="0">
              <a:buNone/>
              <a:defRPr sz="1200"/>
            </a:lvl2pPr>
            <a:lvl3pPr marL="913903" indent="0">
              <a:buNone/>
              <a:defRPr sz="1000"/>
            </a:lvl3pPr>
            <a:lvl4pPr marL="1370852" indent="0">
              <a:buNone/>
              <a:defRPr sz="900"/>
            </a:lvl4pPr>
            <a:lvl5pPr marL="1827804" indent="0">
              <a:buNone/>
              <a:defRPr sz="900"/>
            </a:lvl5pPr>
            <a:lvl6pPr marL="2284756" indent="0">
              <a:buNone/>
              <a:defRPr sz="900"/>
            </a:lvl6pPr>
            <a:lvl7pPr marL="2741708" indent="0">
              <a:buNone/>
              <a:defRPr sz="900"/>
            </a:lvl7pPr>
            <a:lvl8pPr marL="3198659" indent="0">
              <a:buNone/>
              <a:defRPr sz="900"/>
            </a:lvl8pPr>
            <a:lvl9pPr marL="365561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BCC3FBD-DC1D-4C85-A095-C6B910C1EA64}" type="datetime1">
              <a:rPr kumimoji="1" lang="ja-JP" altLang="en-US" smtClean="0"/>
              <a:t>2016/6/10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68A3E3-6C6B-44E3-AAED-2F6A7AD44A62}"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388" tIns="45696" rIns="91388" bIns="4569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133607"/>
            <a:ext cx="6172200" cy="6034617"/>
          </a:xfrm>
          <a:prstGeom prst="rect">
            <a:avLst/>
          </a:prstGeom>
        </p:spPr>
        <p:txBody>
          <a:bodyPr vert="horz" lIns="91388" tIns="45696" rIns="91388" bIns="4569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8475136"/>
            <a:ext cx="1600200" cy="486833"/>
          </a:xfrm>
          <a:prstGeom prst="rect">
            <a:avLst/>
          </a:prstGeom>
        </p:spPr>
        <p:txBody>
          <a:bodyPr vert="horz" lIns="91388" tIns="45696" rIns="91388" bIns="45696" rtlCol="0" anchor="ctr"/>
          <a:lstStyle>
            <a:lvl1pPr algn="l">
              <a:defRPr sz="1200">
                <a:solidFill>
                  <a:schemeClr val="tx1">
                    <a:tint val="75000"/>
                  </a:schemeClr>
                </a:solidFill>
              </a:defRPr>
            </a:lvl1pPr>
          </a:lstStyle>
          <a:p>
            <a:fld id="{FF618E8B-8337-4FEF-B257-AA1B026C7987}" type="datetime1">
              <a:rPr kumimoji="1" lang="ja-JP" altLang="en-US" smtClean="0"/>
              <a:t>2016/6/10</a:t>
            </a:fld>
            <a:endParaRPr kumimoji="1" lang="ja-JP" altLang="en-US"/>
          </a:p>
        </p:txBody>
      </p:sp>
      <p:sp>
        <p:nvSpPr>
          <p:cNvPr id="5" name="フッター プレースホルダ 4"/>
          <p:cNvSpPr>
            <a:spLocks noGrp="1"/>
          </p:cNvSpPr>
          <p:nvPr>
            <p:ph type="ftr" sz="quarter" idx="3"/>
          </p:nvPr>
        </p:nvSpPr>
        <p:spPr>
          <a:xfrm>
            <a:off x="2343150" y="8475136"/>
            <a:ext cx="2171700" cy="486833"/>
          </a:xfrm>
          <a:prstGeom prst="rect">
            <a:avLst/>
          </a:prstGeom>
        </p:spPr>
        <p:txBody>
          <a:bodyPr vert="horz" lIns="91388" tIns="45696" rIns="91388" bIns="45696" rtlCol="0" anchor="ctr"/>
          <a:lstStyle>
            <a:lvl1pPr algn="ctr">
              <a:defRPr sz="1200">
                <a:solidFill>
                  <a:schemeClr val="tx1">
                    <a:tint val="75000"/>
                  </a:schemeClr>
                </a:solidFill>
              </a:defRPr>
            </a:lvl1pPr>
          </a:lstStyle>
          <a:p>
            <a:endParaRPr lang="ja-JP" altLang="en-US" dirty="0"/>
          </a:p>
        </p:txBody>
      </p:sp>
      <p:sp>
        <p:nvSpPr>
          <p:cNvPr id="6" name="スライド番号プレースホルダ 5"/>
          <p:cNvSpPr>
            <a:spLocks noGrp="1"/>
          </p:cNvSpPr>
          <p:nvPr>
            <p:ph type="sldNum" sz="quarter" idx="4"/>
          </p:nvPr>
        </p:nvSpPr>
        <p:spPr>
          <a:xfrm>
            <a:off x="4914900" y="8475136"/>
            <a:ext cx="1600200" cy="486833"/>
          </a:xfrm>
          <a:prstGeom prst="rect">
            <a:avLst/>
          </a:prstGeom>
        </p:spPr>
        <p:txBody>
          <a:bodyPr vert="horz" lIns="91388" tIns="45696" rIns="91388" bIns="45696" rtlCol="0" anchor="ctr"/>
          <a:lstStyle>
            <a:lvl1pPr algn="r">
              <a:defRPr sz="1200">
                <a:solidFill>
                  <a:schemeClr val="tx1">
                    <a:tint val="75000"/>
                  </a:schemeClr>
                </a:solidFill>
              </a:defRPr>
            </a:lvl1pPr>
          </a:lstStyle>
          <a:p>
            <a:fld id="{6368A3E3-6C6B-44E3-AAED-2F6A7AD44A62}" type="slidenum">
              <a:rPr kumimoji="1" lang="ja-JP" altLang="en-US" smtClean="0"/>
              <a:pPr/>
              <a:t>&lt;#&gt;</a:t>
            </a:fld>
            <a:endParaRPr kumimoji="1" lang="ja-JP" altLang="en-US" dirty="0"/>
          </a:p>
        </p:txBody>
      </p:sp>
      <p:sp>
        <p:nvSpPr>
          <p:cNvPr id="9" name="正方形/長方形 8"/>
          <p:cNvSpPr/>
          <p:nvPr userDrawn="1"/>
        </p:nvSpPr>
        <p:spPr>
          <a:xfrm>
            <a:off x="14472" y="8690412"/>
            <a:ext cx="6840760"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endParaRPr kumimoji="1" lang="ja-JP" altLang="en-US"/>
          </a:p>
        </p:txBody>
      </p:sp>
      <p:sp>
        <p:nvSpPr>
          <p:cNvPr id="10" name="テキスト ボックス 9"/>
          <p:cNvSpPr txBox="1"/>
          <p:nvPr userDrawn="1"/>
        </p:nvSpPr>
        <p:spPr>
          <a:xfrm>
            <a:off x="4509121" y="8762980"/>
            <a:ext cx="2707838" cy="369283"/>
          </a:xfrm>
          <a:prstGeom prst="rect">
            <a:avLst/>
          </a:prstGeom>
          <a:noFill/>
        </p:spPr>
        <p:txBody>
          <a:bodyPr wrap="square" lIns="91388" tIns="45696" rIns="91388" bIns="45696" rtlCol="0">
            <a:spAutoFit/>
          </a:bodyPr>
          <a:lstStyle/>
          <a:p>
            <a:r>
              <a:rPr kumimoji="1" lang="ja-JP" altLang="en-US" sz="1800" b="1" dirty="0" smtClean="0">
                <a:solidFill>
                  <a:schemeClr val="bg1"/>
                </a:solidFill>
                <a:latin typeface="メイリオ" pitchFamily="50" charset="-128"/>
                <a:ea typeface="メイリオ" pitchFamily="50" charset="-128"/>
                <a:cs typeface="メイリオ" pitchFamily="50" charset="-128"/>
              </a:rPr>
              <a:t>全国</a:t>
            </a:r>
            <a:r>
              <a:rPr kumimoji="1" lang="ja-JP" altLang="en-US" sz="1800" b="1" dirty="0" smtClean="0">
                <a:solidFill>
                  <a:srgbClr val="FF0000"/>
                </a:solidFill>
                <a:latin typeface="メイリオ" pitchFamily="50" charset="-128"/>
                <a:ea typeface="メイリオ" pitchFamily="50" charset="-128"/>
                <a:cs typeface="メイリオ" pitchFamily="50" charset="-128"/>
              </a:rPr>
              <a:t>防災</a:t>
            </a:r>
            <a:r>
              <a:rPr kumimoji="1" lang="ja-JP" altLang="en-US" sz="1800" b="1" dirty="0" smtClean="0">
                <a:solidFill>
                  <a:schemeClr val="bg1"/>
                </a:solidFill>
                <a:latin typeface="メイリオ" pitchFamily="50" charset="-128"/>
                <a:ea typeface="メイリオ" pitchFamily="50" charset="-128"/>
                <a:cs typeface="メイリオ" pitchFamily="50" charset="-128"/>
              </a:rPr>
              <a:t>キャラバン</a:t>
            </a:r>
            <a:endParaRPr kumimoji="1" lang="ja-JP" altLang="en-US" sz="1800" b="1" dirty="0">
              <a:solidFill>
                <a:schemeClr val="bg1"/>
              </a:solidFill>
              <a:latin typeface="メイリオ" pitchFamily="50" charset="-128"/>
              <a:ea typeface="メイリオ" pitchFamily="50" charset="-128"/>
              <a:cs typeface="メイリオ" pitchFamily="50" charset="-128"/>
            </a:endParaRPr>
          </a:p>
        </p:txBody>
      </p:sp>
      <p:sp>
        <p:nvSpPr>
          <p:cNvPr id="11" name="正方形/長方形 10"/>
          <p:cNvSpPr/>
          <p:nvPr userDrawn="1"/>
        </p:nvSpPr>
        <p:spPr>
          <a:xfrm>
            <a:off x="260648" y="251521"/>
            <a:ext cx="6264696" cy="8496944"/>
          </a:xfrm>
          <a:prstGeom prst="rect">
            <a:avLst/>
          </a:prstGeom>
          <a:noFill/>
          <a:ln w="88900" cmpd="dbl">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3903" rtl="0" eaLnBrk="1" latinLnBrk="0" hangingPunct="1">
        <a:spcBef>
          <a:spcPct val="0"/>
        </a:spcBef>
        <a:buNone/>
        <a:defRPr kumimoji="1" sz="4400" kern="1200">
          <a:solidFill>
            <a:schemeClr val="tx1"/>
          </a:solidFill>
          <a:latin typeface="+mj-lt"/>
          <a:ea typeface="+mj-ea"/>
          <a:cs typeface="+mj-cs"/>
        </a:defRPr>
      </a:lvl1pPr>
    </p:titleStyle>
    <p:bodyStyle>
      <a:lvl1pPr marL="342713" indent="-342713" algn="l" defTabSz="913903"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546" indent="-285594" algn="l" defTabSz="913903"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379" indent="-228476" algn="l" defTabSz="913903"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330" indent="-228476" algn="l" defTabSz="913903"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281" indent="-228476" algn="l" defTabSz="913903"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232" indent="-228476" algn="l" defTabSz="91390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184" indent="-228476" algn="l" defTabSz="91390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135" indent="-228476" algn="l" defTabSz="91390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086" indent="-228476" algn="l" defTabSz="91390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03" rtl="0" eaLnBrk="1" latinLnBrk="0" hangingPunct="1">
        <a:defRPr kumimoji="1" sz="1800" kern="1200">
          <a:solidFill>
            <a:schemeClr val="tx1"/>
          </a:solidFill>
          <a:latin typeface="+mn-lt"/>
          <a:ea typeface="+mn-ea"/>
          <a:cs typeface="+mn-cs"/>
        </a:defRPr>
      </a:lvl1pPr>
      <a:lvl2pPr marL="456952" algn="l" defTabSz="913903" rtl="0" eaLnBrk="1" latinLnBrk="0" hangingPunct="1">
        <a:defRPr kumimoji="1" sz="1800" kern="1200">
          <a:solidFill>
            <a:schemeClr val="tx1"/>
          </a:solidFill>
          <a:latin typeface="+mn-lt"/>
          <a:ea typeface="+mn-ea"/>
          <a:cs typeface="+mn-cs"/>
        </a:defRPr>
      </a:lvl2pPr>
      <a:lvl3pPr marL="913903" algn="l" defTabSz="913903" rtl="0" eaLnBrk="1" latinLnBrk="0" hangingPunct="1">
        <a:defRPr kumimoji="1" sz="1800" kern="1200">
          <a:solidFill>
            <a:schemeClr val="tx1"/>
          </a:solidFill>
          <a:latin typeface="+mn-lt"/>
          <a:ea typeface="+mn-ea"/>
          <a:cs typeface="+mn-cs"/>
        </a:defRPr>
      </a:lvl3pPr>
      <a:lvl4pPr marL="1370852" algn="l" defTabSz="913903" rtl="0" eaLnBrk="1" latinLnBrk="0" hangingPunct="1">
        <a:defRPr kumimoji="1" sz="1800" kern="1200">
          <a:solidFill>
            <a:schemeClr val="tx1"/>
          </a:solidFill>
          <a:latin typeface="+mn-lt"/>
          <a:ea typeface="+mn-ea"/>
          <a:cs typeface="+mn-cs"/>
        </a:defRPr>
      </a:lvl4pPr>
      <a:lvl5pPr marL="1827804" algn="l" defTabSz="913903" rtl="0" eaLnBrk="1" latinLnBrk="0" hangingPunct="1">
        <a:defRPr kumimoji="1" sz="1800" kern="1200">
          <a:solidFill>
            <a:schemeClr val="tx1"/>
          </a:solidFill>
          <a:latin typeface="+mn-lt"/>
          <a:ea typeface="+mn-ea"/>
          <a:cs typeface="+mn-cs"/>
        </a:defRPr>
      </a:lvl5pPr>
      <a:lvl6pPr marL="2284756" algn="l" defTabSz="913903" rtl="0" eaLnBrk="1" latinLnBrk="0" hangingPunct="1">
        <a:defRPr kumimoji="1" sz="1800" kern="1200">
          <a:solidFill>
            <a:schemeClr val="tx1"/>
          </a:solidFill>
          <a:latin typeface="+mn-lt"/>
          <a:ea typeface="+mn-ea"/>
          <a:cs typeface="+mn-cs"/>
        </a:defRPr>
      </a:lvl6pPr>
      <a:lvl7pPr marL="2741708" algn="l" defTabSz="913903" rtl="0" eaLnBrk="1" latinLnBrk="0" hangingPunct="1">
        <a:defRPr kumimoji="1" sz="1800" kern="1200">
          <a:solidFill>
            <a:schemeClr val="tx1"/>
          </a:solidFill>
          <a:latin typeface="+mn-lt"/>
          <a:ea typeface="+mn-ea"/>
          <a:cs typeface="+mn-cs"/>
        </a:defRPr>
      </a:lvl7pPr>
      <a:lvl8pPr marL="3198659" algn="l" defTabSz="913903" rtl="0" eaLnBrk="1" latinLnBrk="0" hangingPunct="1">
        <a:defRPr kumimoji="1" sz="1800" kern="1200">
          <a:solidFill>
            <a:schemeClr val="tx1"/>
          </a:solidFill>
          <a:latin typeface="+mn-lt"/>
          <a:ea typeface="+mn-ea"/>
          <a:cs typeface="+mn-cs"/>
        </a:defRPr>
      </a:lvl8pPr>
      <a:lvl9pPr marL="3655610" algn="l" defTabSz="91390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1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emf"/><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96752" y="4048828"/>
            <a:ext cx="4392488" cy="523172"/>
          </a:xfrm>
          <a:prstGeom prst="rect">
            <a:avLst/>
          </a:prstGeom>
          <a:noFill/>
        </p:spPr>
        <p:txBody>
          <a:bodyPr wrap="square" lIns="91388" tIns="45696" rIns="91388" bIns="45696" rtlCol="0">
            <a:spAutoFit/>
          </a:bodyPr>
          <a:lstStyle/>
          <a:p>
            <a:pPr algn="ctr"/>
            <a:r>
              <a:rPr lang="ja-JP" altLang="en-US" sz="2800" dirty="0" smtClean="0">
                <a:latin typeface="メイリオ" pitchFamily="50" charset="-128"/>
                <a:ea typeface="メイリオ" pitchFamily="50" charset="-128"/>
                <a:cs typeface="メイリオ" pitchFamily="50" charset="-128"/>
              </a:rPr>
              <a:t>全国</a:t>
            </a:r>
            <a:r>
              <a:rPr lang="ja-JP" altLang="en-US" sz="2800" dirty="0" smtClean="0">
                <a:solidFill>
                  <a:srgbClr val="FF0000"/>
                </a:solidFill>
                <a:latin typeface="メイリオ" pitchFamily="50" charset="-128"/>
                <a:ea typeface="メイリオ" pitchFamily="50" charset="-128"/>
                <a:cs typeface="メイリオ" pitchFamily="50" charset="-128"/>
              </a:rPr>
              <a:t>防災</a:t>
            </a:r>
            <a:r>
              <a:rPr lang="ja-JP" altLang="en-US" sz="2800" dirty="0" smtClean="0">
                <a:latin typeface="メイリオ" pitchFamily="50" charset="-128"/>
                <a:ea typeface="メイリオ" pitchFamily="50" charset="-128"/>
                <a:cs typeface="メイリオ" pitchFamily="50" charset="-128"/>
              </a:rPr>
              <a:t>キャラバン</a:t>
            </a:r>
            <a:endParaRPr lang="ja-JP" altLang="en-US" sz="2800" dirty="0">
              <a:latin typeface="メイリオ" pitchFamily="50" charset="-128"/>
              <a:ea typeface="メイリオ" pitchFamily="50" charset="-128"/>
              <a:cs typeface="メイリオ" pitchFamily="50" charset="-128"/>
            </a:endParaRPr>
          </a:p>
        </p:txBody>
      </p:sp>
      <p:pic>
        <p:nvPicPr>
          <p:cNvPr id="5" name="Picture 4" descr="http://www.hitachi-solutions.co.jp/paloalto/case04/img/img0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0688" y="3389248"/>
            <a:ext cx="1501403" cy="450644"/>
          </a:xfrm>
          <a:prstGeom prst="rect">
            <a:avLst/>
          </a:prstGeom>
          <a:noFill/>
        </p:spPr>
      </p:pic>
      <p:sp>
        <p:nvSpPr>
          <p:cNvPr id="6" name="乗算記号 5"/>
          <p:cNvSpPr/>
          <p:nvPr/>
        </p:nvSpPr>
        <p:spPr>
          <a:xfrm>
            <a:off x="2348883" y="3317243"/>
            <a:ext cx="576063" cy="576063"/>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endParaRPr kumimoji="1" lang="ja-JP" altLang="en-US"/>
          </a:p>
        </p:txBody>
      </p:sp>
      <p:pic>
        <p:nvPicPr>
          <p:cNvPr id="7" name="Picture 2" descr="C:\Users\イノウエヨシオ\SkyDrive\ドキュメント\4.スカウト連盟\23WSJ\23WSJ提案\SAI131003\日本ロゴカラー2.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33333"/>
          <a:stretch>
            <a:fillRect/>
          </a:stretch>
        </p:blipFill>
        <p:spPr bwMode="auto">
          <a:xfrm>
            <a:off x="2852936" y="3173227"/>
            <a:ext cx="3600400" cy="75070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テキスト ボックス 7"/>
          <p:cNvSpPr txBox="1"/>
          <p:nvPr/>
        </p:nvSpPr>
        <p:spPr>
          <a:xfrm>
            <a:off x="519652" y="4788024"/>
            <a:ext cx="5832648" cy="1200280"/>
          </a:xfrm>
          <a:prstGeom prst="rect">
            <a:avLst/>
          </a:prstGeom>
          <a:noFill/>
        </p:spPr>
        <p:txBody>
          <a:bodyPr wrap="square" lIns="91388" tIns="45696" rIns="91388" bIns="45696" rtlCol="0">
            <a:spAutoFit/>
          </a:bodyPr>
          <a:lstStyle/>
          <a:p>
            <a:pPr algn="ctr"/>
            <a:r>
              <a:rPr lang="ja-JP" altLang="en-US" sz="3600" u="sng" dirty="0" smtClean="0">
                <a:latin typeface="メイリオ" pitchFamily="50" charset="-128"/>
                <a:ea typeface="メイリオ" pitchFamily="50" charset="-128"/>
                <a:cs typeface="メイリオ" pitchFamily="50" charset="-128"/>
              </a:rPr>
              <a:t>企 画 </a:t>
            </a:r>
            <a:r>
              <a:rPr lang="ja-JP" altLang="en-US" sz="3600" u="sng" dirty="0" smtClean="0">
                <a:latin typeface="メイリオ" pitchFamily="50" charset="-128"/>
                <a:ea typeface="メイリオ" pitchFamily="50" charset="-128"/>
                <a:cs typeface="メイリオ" pitchFamily="50" charset="-128"/>
              </a:rPr>
              <a:t>書　</a:t>
            </a:r>
            <a:endParaRPr lang="en-US" altLang="ja-JP" sz="3600" u="sng" dirty="0" smtClean="0">
              <a:latin typeface="メイリオ" pitchFamily="50" charset="-128"/>
              <a:ea typeface="メイリオ" pitchFamily="50" charset="-128"/>
              <a:cs typeface="メイリオ" pitchFamily="50" charset="-128"/>
            </a:endParaRPr>
          </a:p>
          <a:p>
            <a:pPr algn="ctr"/>
            <a:r>
              <a:rPr lang="en-US" altLang="ja-JP" dirty="0" smtClean="0">
                <a:latin typeface="メイリオ" pitchFamily="50" charset="-128"/>
                <a:ea typeface="メイリオ" pitchFamily="50" charset="-128"/>
                <a:cs typeface="メイリオ" pitchFamily="50" charset="-128"/>
              </a:rPr>
              <a:t>2016.6.09</a:t>
            </a:r>
            <a:r>
              <a:rPr lang="ja-JP" altLang="en-US" dirty="0" smtClean="0">
                <a:latin typeface="メイリオ" pitchFamily="50" charset="-128"/>
                <a:ea typeface="メイリオ" pitchFamily="50" charset="-128"/>
                <a:cs typeface="メイリオ" pitchFamily="50" charset="-128"/>
              </a:rPr>
              <a:t>時点</a:t>
            </a:r>
            <a:endParaRPr lang="en-US" altLang="ja-JP" dirty="0" smtClean="0">
              <a:latin typeface="メイリオ" pitchFamily="50" charset="-128"/>
              <a:ea typeface="メイリオ" pitchFamily="50" charset="-128"/>
              <a:cs typeface="メイリオ" pitchFamily="50" charset="-128"/>
            </a:endParaRPr>
          </a:p>
          <a:p>
            <a:pPr algn="ctr"/>
            <a:endParaRPr lang="ja-JP" altLang="en-US" u="sng" dirty="0">
              <a:latin typeface="メイリオ" pitchFamily="50" charset="-128"/>
              <a:ea typeface="メイリオ" pitchFamily="50" charset="-128"/>
              <a:cs typeface="メイリオ" pitchFamily="50" charset="-128"/>
            </a:endParaRPr>
          </a:p>
        </p:txBody>
      </p:sp>
      <p:pic>
        <p:nvPicPr>
          <p:cNvPr id="9" name="Picture 2" descr="C:\Users\yamada\Desktop\新しいフォルダー\s-CIMG1100.jpg"/>
          <p:cNvPicPr>
            <a:picLocks noChangeAspect="1" noChangeArrowheads="1"/>
          </p:cNvPicPr>
          <p:nvPr/>
        </p:nvPicPr>
        <p:blipFill>
          <a:blip r:embed="rId5" cstate="print"/>
          <a:srcRect/>
          <a:stretch>
            <a:fillRect/>
          </a:stretch>
        </p:blipFill>
        <p:spPr bwMode="auto">
          <a:xfrm>
            <a:off x="283633" y="269381"/>
            <a:ext cx="1235061" cy="926296"/>
          </a:xfrm>
          <a:prstGeom prst="rect">
            <a:avLst/>
          </a:prstGeom>
          <a:noFill/>
        </p:spPr>
      </p:pic>
      <p:pic>
        <p:nvPicPr>
          <p:cNvPr id="10" name="Picture 3" descr="C:\Users\yamada\Desktop\新しいフォルダー\s-44大分大分９団.jpg"/>
          <p:cNvPicPr>
            <a:picLocks noChangeAspect="1" noChangeArrowheads="1"/>
          </p:cNvPicPr>
          <p:nvPr/>
        </p:nvPicPr>
        <p:blipFill>
          <a:blip r:embed="rId6" cstate="print"/>
          <a:srcRect/>
          <a:stretch>
            <a:fillRect/>
          </a:stretch>
        </p:blipFill>
        <p:spPr bwMode="auto">
          <a:xfrm>
            <a:off x="3945756" y="269385"/>
            <a:ext cx="1278272" cy="926751"/>
          </a:xfrm>
          <a:prstGeom prst="rect">
            <a:avLst/>
          </a:prstGeom>
          <a:noFill/>
        </p:spPr>
      </p:pic>
      <p:pic>
        <p:nvPicPr>
          <p:cNvPr id="11" name="Picture 5" descr="C:\Users\yamada\Desktop\新しいフォルダー\s-G9色校戻版ＰＤＦ-3.jpg"/>
          <p:cNvPicPr>
            <a:picLocks noChangeAspect="1" noChangeArrowheads="1"/>
          </p:cNvPicPr>
          <p:nvPr/>
        </p:nvPicPr>
        <p:blipFill>
          <a:blip r:embed="rId7" cstate="print"/>
          <a:srcRect/>
          <a:stretch>
            <a:fillRect/>
          </a:stretch>
        </p:blipFill>
        <p:spPr bwMode="auto">
          <a:xfrm>
            <a:off x="5178404" y="282082"/>
            <a:ext cx="1353375" cy="900000"/>
          </a:xfrm>
          <a:prstGeom prst="rect">
            <a:avLst/>
          </a:prstGeom>
          <a:noFill/>
        </p:spPr>
      </p:pic>
      <p:pic>
        <p:nvPicPr>
          <p:cNvPr id="12" name="Picture 6" descr="C:\Users\yamada\Desktop\新しいフォルダー\s-お礼の言葉に笑顔がついてくる.jpg"/>
          <p:cNvPicPr>
            <a:picLocks noChangeAspect="1" noChangeArrowheads="1"/>
          </p:cNvPicPr>
          <p:nvPr/>
        </p:nvPicPr>
        <p:blipFill>
          <a:blip r:embed="rId8" cstate="print"/>
          <a:srcRect/>
          <a:stretch>
            <a:fillRect/>
          </a:stretch>
        </p:blipFill>
        <p:spPr bwMode="auto">
          <a:xfrm>
            <a:off x="2708919" y="269381"/>
            <a:ext cx="1235061" cy="926296"/>
          </a:xfrm>
          <a:prstGeom prst="rect">
            <a:avLst/>
          </a:prstGeom>
          <a:noFill/>
        </p:spPr>
      </p:pic>
      <p:pic>
        <p:nvPicPr>
          <p:cNvPr id="14" name="Picture 10" descr="C:\Users\yamada\Desktop\s-楽しいブランコ姫路8神山雄飛.jpg"/>
          <p:cNvPicPr>
            <a:picLocks noChangeAspect="1" noChangeArrowheads="1"/>
          </p:cNvPicPr>
          <p:nvPr/>
        </p:nvPicPr>
        <p:blipFill>
          <a:blip r:embed="rId9" cstate="print"/>
          <a:srcRect/>
          <a:stretch>
            <a:fillRect/>
          </a:stretch>
        </p:blipFill>
        <p:spPr bwMode="auto">
          <a:xfrm>
            <a:off x="1497484" y="282085"/>
            <a:ext cx="1214358" cy="910769"/>
          </a:xfrm>
          <a:prstGeom prst="rect">
            <a:avLst/>
          </a:prstGeom>
          <a:noFill/>
        </p:spPr>
      </p:pic>
      <p:grpSp>
        <p:nvGrpSpPr>
          <p:cNvPr id="28" name="グループ化 27"/>
          <p:cNvGrpSpPr/>
          <p:nvPr/>
        </p:nvGrpSpPr>
        <p:grpSpPr>
          <a:xfrm>
            <a:off x="548680" y="2896700"/>
            <a:ext cx="1080120" cy="216024"/>
            <a:chOff x="620688" y="3059832"/>
            <a:chExt cx="1080120" cy="216024"/>
          </a:xfrm>
        </p:grpSpPr>
        <p:sp>
          <p:nvSpPr>
            <p:cNvPr id="20" name="正方形/長方形 19"/>
            <p:cNvSpPr/>
            <p:nvPr/>
          </p:nvSpPr>
          <p:spPr>
            <a:xfrm>
              <a:off x="620688" y="3059832"/>
              <a:ext cx="216024"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908720" y="3059832"/>
              <a:ext cx="216024"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196752" y="3059832"/>
              <a:ext cx="216024"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484784" y="3059832"/>
              <a:ext cx="216024"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p:cNvGrpSpPr/>
          <p:nvPr/>
        </p:nvGrpSpPr>
        <p:grpSpPr>
          <a:xfrm>
            <a:off x="5157192" y="5508104"/>
            <a:ext cx="1080120" cy="216024"/>
            <a:chOff x="5157192" y="5220072"/>
            <a:chExt cx="1080120" cy="216024"/>
          </a:xfrm>
        </p:grpSpPr>
        <p:sp>
          <p:nvSpPr>
            <p:cNvPr id="24" name="正方形/長方形 23"/>
            <p:cNvSpPr/>
            <p:nvPr/>
          </p:nvSpPr>
          <p:spPr>
            <a:xfrm>
              <a:off x="5157192" y="5220072"/>
              <a:ext cx="216024"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445224" y="5220072"/>
              <a:ext cx="216024"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5733256" y="5220072"/>
              <a:ext cx="216024"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021288" y="5220072"/>
              <a:ext cx="216024"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p:cNvSpPr txBox="1"/>
          <p:nvPr/>
        </p:nvSpPr>
        <p:spPr>
          <a:xfrm>
            <a:off x="3861048" y="7668344"/>
            <a:ext cx="2520280" cy="830948"/>
          </a:xfrm>
          <a:prstGeom prst="rect">
            <a:avLst/>
          </a:prstGeom>
          <a:noFill/>
          <a:ln>
            <a:solidFill>
              <a:schemeClr val="tx1"/>
            </a:solidFill>
          </a:ln>
        </p:spPr>
        <p:txBody>
          <a:bodyPr wrap="square" lIns="91388" tIns="45696" rIns="91388" bIns="45696" rtlCol="0">
            <a:spAutoFit/>
          </a:bodyPr>
          <a:lstStyle/>
          <a:p>
            <a:r>
              <a:rPr lang="ja-JP" altLang="en-US" sz="1200" dirty="0" smtClean="0">
                <a:latin typeface="メイリオ" pitchFamily="50" charset="-128"/>
                <a:ea typeface="メイリオ" pitchFamily="50" charset="-128"/>
                <a:cs typeface="メイリオ" pitchFamily="50" charset="-128"/>
              </a:rPr>
              <a:t>ボーイスカウト日本連盟</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社会連携広報部</a:t>
            </a:r>
            <a:endParaRPr lang="en-US" altLang="ja-JP" sz="1200" dirty="0" smtClean="0">
              <a:latin typeface="メイリオ" pitchFamily="50" charset="-128"/>
              <a:ea typeface="メイリオ" pitchFamily="50" charset="-128"/>
              <a:cs typeface="メイリオ" pitchFamily="50" charset="-128"/>
            </a:endParaRPr>
          </a:p>
          <a:p>
            <a:r>
              <a:rPr lang="en-US" altLang="ja-JP" sz="1200" dirty="0" smtClean="0">
                <a:latin typeface="メイリオ" pitchFamily="50" charset="-128"/>
                <a:ea typeface="メイリオ" pitchFamily="50" charset="-128"/>
                <a:cs typeface="メイリオ" pitchFamily="50" charset="-128"/>
              </a:rPr>
              <a:t>Tel:03-5805-2562</a:t>
            </a:r>
          </a:p>
          <a:p>
            <a:r>
              <a:rPr lang="en-US" altLang="ja-JP" sz="1200" dirty="0" smtClean="0">
                <a:latin typeface="メイリオ" pitchFamily="50" charset="-128"/>
                <a:ea typeface="メイリオ" pitchFamily="50" charset="-128"/>
                <a:cs typeface="メイリオ" pitchFamily="50" charset="-128"/>
              </a:rPr>
              <a:t>E-</a:t>
            </a:r>
            <a:r>
              <a:rPr lang="en-US" altLang="ja-JP" sz="1200" dirty="0" err="1" smtClean="0">
                <a:latin typeface="メイリオ" pitchFamily="50" charset="-128"/>
                <a:ea typeface="メイリオ" pitchFamily="50" charset="-128"/>
                <a:cs typeface="メイリオ" pitchFamily="50" charset="-128"/>
              </a:rPr>
              <a:t>mail:hello@scout.or.jp</a:t>
            </a:r>
            <a:endParaRPr lang="ja-JP" altLang="en-US" sz="1200" dirty="0">
              <a:latin typeface="メイリオ" pitchFamily="50" charset="-128"/>
              <a:ea typeface="メイリオ" pitchFamily="50" charset="-128"/>
              <a:cs typeface="メイリオ" pitchFamily="50" charset="-128"/>
            </a:endParaRPr>
          </a:p>
        </p:txBody>
      </p:sp>
      <p:sp>
        <p:nvSpPr>
          <p:cNvPr id="32" name="スライド番号プレースホルダ 31"/>
          <p:cNvSpPr>
            <a:spLocks noGrp="1"/>
          </p:cNvSpPr>
          <p:nvPr>
            <p:ph type="sldNum" sz="quarter" idx="12"/>
          </p:nvPr>
        </p:nvSpPr>
        <p:spPr/>
        <p:txBody>
          <a:bodyPr/>
          <a:lstStyle/>
          <a:p>
            <a:fld id="{6368A3E3-6C6B-44E3-AAED-2F6A7AD44A62}" type="slidenum">
              <a:rPr kumimoji="1" lang="ja-JP" altLang="en-US" smtClean="0"/>
              <a:pPr/>
              <a:t>1</a:t>
            </a:fld>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amada\Desktop\an11.JPG"/>
          <p:cNvPicPr>
            <a:picLocks noChangeAspect="1" noChangeArrowheads="1"/>
          </p:cNvPicPr>
          <p:nvPr/>
        </p:nvPicPr>
        <p:blipFill>
          <a:blip r:embed="rId2" cstate="print"/>
          <a:srcRect/>
          <a:stretch>
            <a:fillRect/>
          </a:stretch>
        </p:blipFill>
        <p:spPr bwMode="auto">
          <a:xfrm>
            <a:off x="620688" y="5076056"/>
            <a:ext cx="5570904" cy="3436201"/>
          </a:xfrm>
          <a:prstGeom prst="rect">
            <a:avLst/>
          </a:prstGeom>
          <a:noFill/>
        </p:spPr>
      </p:pic>
      <p:pic>
        <p:nvPicPr>
          <p:cNvPr id="5" name="Picture 5" descr="C:\Users\yamada\Desktop\an10.JPG"/>
          <p:cNvPicPr>
            <a:picLocks noChangeAspect="1" noChangeArrowheads="1"/>
          </p:cNvPicPr>
          <p:nvPr/>
        </p:nvPicPr>
        <p:blipFill>
          <a:blip r:embed="rId3" cstate="print"/>
          <a:srcRect/>
          <a:stretch>
            <a:fillRect/>
          </a:stretch>
        </p:blipFill>
        <p:spPr bwMode="auto">
          <a:xfrm>
            <a:off x="620688" y="1619672"/>
            <a:ext cx="5603234" cy="3316822"/>
          </a:xfrm>
          <a:prstGeom prst="rect">
            <a:avLst/>
          </a:prstGeom>
          <a:noFill/>
        </p:spPr>
      </p:pic>
      <p:sp>
        <p:nvSpPr>
          <p:cNvPr id="6" name="正方形/長方形 5"/>
          <p:cNvSpPr/>
          <p:nvPr/>
        </p:nvSpPr>
        <p:spPr>
          <a:xfrm>
            <a:off x="2" y="0"/>
            <a:ext cx="213285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kumimoji="1" lang="ja-JP" altLang="en-US" b="1" dirty="0" smtClean="0">
                <a:latin typeface="メイリオ" pitchFamily="50" charset="-128"/>
                <a:ea typeface="メイリオ" pitchFamily="50" charset="-128"/>
                <a:cs typeface="メイリオ" pitchFamily="50" charset="-128"/>
              </a:rPr>
              <a:t>貸し出し備品</a:t>
            </a:r>
            <a:endParaRPr kumimoji="1" lang="ja-JP" altLang="en-US" b="1" dirty="0">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3284984" y="1691680"/>
            <a:ext cx="2952328" cy="600116"/>
          </a:xfrm>
          <a:prstGeom prst="rect">
            <a:avLst/>
          </a:prstGeom>
          <a:solidFill>
            <a:schemeClr val="bg1"/>
          </a:solidFill>
          <a:ln>
            <a:solidFill>
              <a:schemeClr val="tx1"/>
            </a:solidFill>
          </a:ln>
        </p:spPr>
        <p:txBody>
          <a:bodyPr wrap="square" lIns="91388" tIns="45696" rIns="91388" bIns="45696" rtlCol="0">
            <a:spAutoFit/>
          </a:bodyPr>
          <a:lstStyle/>
          <a:p>
            <a:r>
              <a:rPr lang="ja-JP" altLang="en-US" sz="1100" dirty="0" smtClean="0">
                <a:solidFill>
                  <a:srgbClr val="FF0000"/>
                </a:solidFill>
                <a:latin typeface="メイリオ" pitchFamily="50" charset="-128"/>
                <a:ea typeface="メイリオ" pitchFamily="50" charset="-128"/>
                <a:cs typeface="メイリオ" pitchFamily="50" charset="-128"/>
              </a:rPr>
              <a:t>例として、宮城県名取店の情報を掲載しております。</a:t>
            </a:r>
            <a:r>
              <a:rPr kumimoji="1" lang="ja-JP" altLang="en-US" sz="1100" dirty="0" smtClean="0">
                <a:solidFill>
                  <a:srgbClr val="FF0000"/>
                </a:solidFill>
                <a:latin typeface="メイリオ" pitchFamily="50" charset="-128"/>
                <a:ea typeface="メイリオ" pitchFamily="50" charset="-128"/>
                <a:cs typeface="メイリオ" pitchFamily="50" charset="-128"/>
              </a:rPr>
              <a:t>会場ごとの情報に差し替えをお願いします。</a:t>
            </a:r>
            <a:endParaRPr kumimoji="1" lang="ja-JP" altLang="en-US" sz="1100" dirty="0">
              <a:solidFill>
                <a:srgbClr val="FF0000"/>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422080" y="584264"/>
            <a:ext cx="6120680" cy="738664"/>
          </a:xfrm>
          <a:prstGeom prst="rect">
            <a:avLst/>
          </a:prstGeom>
          <a:noFill/>
        </p:spPr>
        <p:txBody>
          <a:bodyPr wrap="square" rtlCol="0">
            <a:spAutoFit/>
          </a:bodyPr>
          <a:lstStyle/>
          <a:p>
            <a:r>
              <a:rPr lang="ja-JP" altLang="en-US" sz="1400" dirty="0" smtClean="0">
                <a:latin typeface="メイリオ" pitchFamily="50" charset="-128"/>
                <a:ea typeface="メイリオ" pitchFamily="50" charset="-128"/>
                <a:cs typeface="メイリオ" pitchFamily="50" charset="-128"/>
              </a:rPr>
              <a:t>会場ごとに貸し出し備品は異なります。</a:t>
            </a:r>
            <a:endParaRPr lang="en-US" altLang="ja-JP" sz="1400" dirty="0" smtClean="0">
              <a:latin typeface="メイリオ" pitchFamily="50" charset="-128"/>
              <a:ea typeface="メイリオ" pitchFamily="50" charset="-128"/>
              <a:cs typeface="メイリオ" pitchFamily="50" charset="-128"/>
            </a:endParaRPr>
          </a:p>
          <a:p>
            <a:r>
              <a:rPr kumimoji="1" lang="ja-JP" altLang="en-US" sz="1400" dirty="0" smtClean="0">
                <a:latin typeface="メイリオ" pitchFamily="50" charset="-128"/>
                <a:ea typeface="メイリオ" pitchFamily="50" charset="-128"/>
                <a:cs typeface="メイリオ" pitchFamily="50" charset="-128"/>
              </a:rPr>
              <a:t>店舗担当者様とお打ち合わせいただき、借用可能な備品についてご確認ください。なお、</a:t>
            </a:r>
            <a:r>
              <a:rPr kumimoji="1" lang="ja-JP" altLang="en-US" sz="1400" b="1" u="sng" dirty="0" smtClean="0">
                <a:solidFill>
                  <a:srgbClr val="FF0000"/>
                </a:solidFill>
                <a:latin typeface="メイリオ" pitchFamily="50" charset="-128"/>
                <a:ea typeface="メイリオ" pitchFamily="50" charset="-128"/>
                <a:cs typeface="メイリオ" pitchFamily="50" charset="-128"/>
              </a:rPr>
              <a:t>備品借用については、一切費用は</a:t>
            </a:r>
            <a:r>
              <a:rPr lang="ja-JP" altLang="en-US" sz="1400" b="1" u="sng" dirty="0" smtClean="0">
                <a:solidFill>
                  <a:srgbClr val="FF0000"/>
                </a:solidFill>
                <a:latin typeface="メイリオ" pitchFamily="50" charset="-128"/>
                <a:ea typeface="メイリオ" pitchFamily="50" charset="-128"/>
                <a:cs typeface="メイリオ" pitchFamily="50" charset="-128"/>
              </a:rPr>
              <a:t>発生いたしません。</a:t>
            </a:r>
            <a:endParaRPr kumimoji="1" lang="ja-JP" altLang="en-US" sz="1400" b="1" u="sng" dirty="0">
              <a:solidFill>
                <a:srgbClr val="FF0000"/>
              </a:solidFill>
              <a:latin typeface="メイリオ" pitchFamily="50" charset="-128"/>
              <a:ea typeface="メイリオ" pitchFamily="50" charset="-128"/>
              <a:cs typeface="メイリオ" pitchFamily="50" charset="-128"/>
            </a:endParaRPr>
          </a:p>
        </p:txBody>
      </p:sp>
      <p:sp>
        <p:nvSpPr>
          <p:cNvPr id="10" name="スライド番号プレースホルダ 9"/>
          <p:cNvSpPr>
            <a:spLocks noGrp="1"/>
          </p:cNvSpPr>
          <p:nvPr>
            <p:ph type="sldNum" sz="quarter" idx="12"/>
          </p:nvPr>
        </p:nvSpPr>
        <p:spPr/>
        <p:txBody>
          <a:bodyPr/>
          <a:lstStyle/>
          <a:p>
            <a:fld id="{6368A3E3-6C6B-44E3-AAED-2F6A7AD44A62}" type="slidenum">
              <a:rPr kumimoji="1" lang="ja-JP" altLang="en-US" smtClean="0"/>
              <a:pPr/>
              <a:t>10</a:t>
            </a:fld>
            <a:endParaRPr kumimoji="1" lang="ja-JP" altLang="en-US"/>
          </a:p>
        </p:txBody>
      </p:sp>
      <p:cxnSp>
        <p:nvCxnSpPr>
          <p:cNvPr id="13" name="直線コネクタ 12"/>
          <p:cNvCxnSpPr/>
          <p:nvPr/>
        </p:nvCxnSpPr>
        <p:spPr>
          <a:xfrm>
            <a:off x="4941168" y="2890416"/>
            <a:ext cx="10081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941168" y="3923928"/>
            <a:ext cx="10081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085184" y="5220072"/>
            <a:ext cx="10081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229200" y="6037560"/>
            <a:ext cx="10081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229200" y="6948264"/>
            <a:ext cx="10081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04664" y="1115616"/>
            <a:ext cx="3528392" cy="1292662"/>
          </a:xfrm>
          <a:prstGeom prst="rect">
            <a:avLst/>
          </a:prstGeom>
          <a:noFill/>
        </p:spPr>
        <p:txBody>
          <a:bodyPr wrap="square" rtlCol="0">
            <a:spAutoFit/>
          </a:bodyPr>
          <a:lstStyle/>
          <a:p>
            <a:r>
              <a:rPr kumimoji="1" lang="ja-JP" altLang="en-US" sz="1400" dirty="0" smtClean="0">
                <a:latin typeface="メイリオ" pitchFamily="50" charset="-128"/>
                <a:ea typeface="メイリオ" pitchFamily="50" charset="-128"/>
                <a:cs typeface="メイリオ" pitchFamily="50" charset="-128"/>
              </a:rPr>
              <a:t>①統一企画コーナー　　担当：イオンモール・</a:t>
            </a:r>
            <a:r>
              <a:rPr kumimoji="1" lang="ja-JP" altLang="en-US" sz="1400" dirty="0" smtClean="0">
                <a:latin typeface="メイリオ" pitchFamily="50" charset="-128"/>
                <a:ea typeface="メイリオ" pitchFamily="50" charset="-128"/>
                <a:cs typeface="メイリオ" pitchFamily="50" charset="-128"/>
              </a:rPr>
              <a:t>ボーイスカウト</a:t>
            </a:r>
            <a:endParaRPr kumimoji="1" lang="en-US" altLang="ja-JP" sz="1400" dirty="0" smtClean="0">
              <a:latin typeface="メイリオ" pitchFamily="50" charset="-128"/>
              <a:ea typeface="メイリオ" pitchFamily="50" charset="-128"/>
              <a:cs typeface="メイリオ" pitchFamily="50" charset="-128"/>
            </a:endParaRPr>
          </a:p>
          <a:p>
            <a:r>
              <a:rPr lang="ja-JP" altLang="en-US" sz="1400" dirty="0" smtClean="0">
                <a:latin typeface="メイリオ" pitchFamily="50" charset="-128"/>
                <a:ea typeface="メイリオ" pitchFamily="50" charset="-128"/>
                <a:cs typeface="メイリオ" pitchFamily="50" charset="-128"/>
              </a:rPr>
              <a:t>「防災について考えよう」</a:t>
            </a:r>
            <a:endParaRPr lang="en-US" altLang="ja-JP" sz="14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被災</a:t>
            </a:r>
            <a:r>
              <a:rPr lang="ja-JP" altLang="en-US" sz="1200" dirty="0" smtClean="0">
                <a:latin typeface="メイリオ" pitchFamily="50" charset="-128"/>
                <a:ea typeface="メイリオ" pitchFamily="50" charset="-128"/>
                <a:cs typeface="メイリオ" pitchFamily="50" charset="-128"/>
              </a:rPr>
              <a:t>時</a:t>
            </a:r>
            <a:r>
              <a:rPr lang="ja-JP" altLang="en-US" sz="1200" dirty="0" smtClean="0">
                <a:latin typeface="メイリオ" pitchFamily="50" charset="-128"/>
                <a:ea typeface="メイリオ" pitchFamily="50" charset="-128"/>
                <a:cs typeface="メイリオ" pitchFamily="50" charset="-128"/>
              </a:rPr>
              <a:t>の</a:t>
            </a:r>
            <a:r>
              <a:rPr lang="ja-JP" altLang="en-US" sz="1200" dirty="0" smtClean="0">
                <a:latin typeface="メイリオ" pitchFamily="50" charset="-128"/>
                <a:ea typeface="メイリオ" pitchFamily="50" charset="-128"/>
                <a:cs typeface="メイリオ" pitchFamily="50" charset="-128"/>
              </a:rPr>
              <a:t>家族と</a:t>
            </a:r>
            <a:r>
              <a:rPr lang="ja-JP" altLang="en-US" sz="1200" dirty="0" smtClean="0">
                <a:latin typeface="メイリオ" pitchFamily="50" charset="-128"/>
                <a:ea typeface="メイリオ" pitchFamily="50" charset="-128"/>
                <a:cs typeface="メイリオ" pitchFamily="50" charset="-128"/>
              </a:rPr>
              <a:t>の待ち合わせ場所を決めておくカードや子ども達が防災について考えたことを募ります。</a:t>
            </a:r>
            <a:endParaRPr kumimoji="1" lang="en-US" altLang="ja-JP" sz="1200" dirty="0" smtClean="0">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2132856" y="3104545"/>
            <a:ext cx="4320480" cy="1323439"/>
          </a:xfrm>
          <a:prstGeom prst="rect">
            <a:avLst/>
          </a:prstGeom>
          <a:noFill/>
        </p:spPr>
        <p:txBody>
          <a:bodyPr wrap="square" rtlCol="0">
            <a:spAutoFit/>
          </a:bodyPr>
          <a:lstStyle/>
          <a:p>
            <a:r>
              <a:rPr lang="ja-JP" altLang="en-US" sz="1400" dirty="0" smtClean="0">
                <a:latin typeface="メイリオ" pitchFamily="50" charset="-128"/>
                <a:ea typeface="メイリオ" pitchFamily="50" charset="-128"/>
                <a:cs typeface="メイリオ" pitchFamily="50" charset="-128"/>
              </a:rPr>
              <a:t>②トップバリュコーナー　担当：イオントップバリュ</a:t>
            </a:r>
            <a:endParaRPr lang="en-US" altLang="ja-JP" sz="1400" dirty="0" smtClean="0">
              <a:latin typeface="メイリオ" pitchFamily="50" charset="-128"/>
              <a:ea typeface="メイリオ" pitchFamily="50" charset="-128"/>
              <a:cs typeface="メイリオ" pitchFamily="50" charset="-128"/>
            </a:endParaRPr>
          </a:p>
          <a:p>
            <a:r>
              <a:rPr lang="ja-JP" altLang="en-US" sz="1600" dirty="0" smtClean="0">
                <a:latin typeface="メイリオ" pitchFamily="50" charset="-128"/>
                <a:ea typeface="メイリオ" pitchFamily="50" charset="-128"/>
                <a:cs typeface="メイリオ" pitchFamily="50" charset="-128"/>
              </a:rPr>
              <a:t>「あったら良かった防災グッズ」</a:t>
            </a:r>
            <a:endParaRPr lang="en-US" altLang="ja-JP" sz="16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あったら良い・助かると思う商品も記入していただき、全国からのメッセージの中で声の多かった商品をイオンで商品化することを予定しています。</a:t>
            </a:r>
            <a:endParaRPr lang="en-US" altLang="ja-JP" sz="1200" dirty="0" smtClean="0">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692696" y="4932040"/>
            <a:ext cx="5400600" cy="1446550"/>
          </a:xfrm>
          <a:prstGeom prst="rect">
            <a:avLst/>
          </a:prstGeom>
          <a:noFill/>
        </p:spPr>
        <p:txBody>
          <a:bodyPr wrap="square" rtlCol="0">
            <a:spAutoFit/>
          </a:bodyPr>
          <a:lstStyle/>
          <a:p>
            <a:r>
              <a:rPr kumimoji="1" lang="ja-JP" altLang="en-US" sz="1400" dirty="0" smtClean="0">
                <a:latin typeface="メイリオ" pitchFamily="50" charset="-128"/>
                <a:ea typeface="メイリオ" pitchFamily="50" charset="-128"/>
                <a:cs typeface="メイリオ" pitchFamily="50" charset="-128"/>
              </a:rPr>
              <a:t>③ボーイスカウトコーナー</a:t>
            </a:r>
            <a:endParaRPr kumimoji="1" lang="en-US" altLang="ja-JP" sz="1400" dirty="0" smtClean="0">
              <a:latin typeface="メイリオ" pitchFamily="50" charset="-128"/>
              <a:ea typeface="メイリオ" pitchFamily="50" charset="-128"/>
              <a:cs typeface="メイリオ" pitchFamily="50" charset="-128"/>
            </a:endParaRPr>
          </a:p>
          <a:p>
            <a:r>
              <a:rPr lang="ja-JP" altLang="en-US" sz="1400" dirty="0" smtClean="0">
                <a:latin typeface="メイリオ" pitchFamily="50" charset="-128"/>
                <a:ea typeface="メイリオ" pitchFamily="50" charset="-128"/>
                <a:cs typeface="メイリオ" pitchFamily="50" charset="-128"/>
              </a:rPr>
              <a:t>「そなえよつねに」防災スキル</a:t>
            </a:r>
            <a:endParaRPr lang="en-US" altLang="ja-JP" sz="14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災害に備えることについて、子ども達が家族と考える機会を提供するための、プログラムを提供します。救急手当てやロープワーク等、日頃のボーイスカウト活動を一般の子ども達に提供する機会とします。</a:t>
            </a:r>
            <a:endParaRPr lang="en-US" altLang="ja-JP" sz="1200" dirty="0" smtClean="0">
              <a:latin typeface="メイリオ" pitchFamily="50" charset="-128"/>
              <a:ea typeface="メイリオ" pitchFamily="50" charset="-128"/>
              <a:cs typeface="メイリオ" pitchFamily="50" charset="-128"/>
            </a:endParaRPr>
          </a:p>
          <a:p>
            <a:r>
              <a:rPr kumimoji="1" lang="ja-JP" altLang="en-US" sz="1200" dirty="0" smtClean="0">
                <a:latin typeface="メイリオ" pitchFamily="50" charset="-128"/>
                <a:ea typeface="メイリオ" pitchFamily="50" charset="-128"/>
                <a:cs typeface="メイリオ" pitchFamily="50" charset="-128"/>
              </a:rPr>
              <a:t>次ページにプログラム内容の一案を掲載しておりますが、県連盟独自のプログラムを展開していただいて結構です。</a:t>
            </a:r>
            <a:endParaRPr kumimoji="1" lang="en-US" altLang="ja-JP" sz="1200" dirty="0" smtClean="0">
              <a:latin typeface="メイリオ" pitchFamily="50" charset="-128"/>
              <a:ea typeface="メイリオ" pitchFamily="50" charset="-128"/>
              <a:cs typeface="メイリオ" pitchFamily="50" charset="-128"/>
            </a:endParaRPr>
          </a:p>
        </p:txBody>
      </p:sp>
      <p:grpSp>
        <p:nvGrpSpPr>
          <p:cNvPr id="15" name="グループ化 14"/>
          <p:cNvGrpSpPr/>
          <p:nvPr/>
        </p:nvGrpSpPr>
        <p:grpSpPr>
          <a:xfrm>
            <a:off x="2132856" y="6660232"/>
            <a:ext cx="4032448" cy="1668599"/>
            <a:chOff x="1412776" y="6660232"/>
            <a:chExt cx="4176464" cy="1728192"/>
          </a:xfrm>
        </p:grpSpPr>
        <p:sp>
          <p:nvSpPr>
            <p:cNvPr id="8" name="正方形/長方形 7"/>
            <p:cNvSpPr/>
            <p:nvPr/>
          </p:nvSpPr>
          <p:spPr>
            <a:xfrm>
              <a:off x="1412776" y="6660232"/>
              <a:ext cx="4176464" cy="1728192"/>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772816" y="6948264"/>
              <a:ext cx="1440160" cy="1080120"/>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ボーイスカウト</a:t>
              </a:r>
              <a:endParaRPr kumimoji="1" lang="en-US" altLang="ja-JP" sz="1200" dirty="0" smtClean="0"/>
            </a:p>
            <a:p>
              <a:pPr algn="ctr"/>
              <a:r>
                <a:rPr lang="ja-JP" altLang="en-US" sz="1200" dirty="0" smtClean="0"/>
                <a:t>コーナー</a:t>
              </a:r>
              <a:endParaRPr kumimoji="1" lang="ja-JP" altLang="en-US" sz="1200" dirty="0"/>
            </a:p>
          </p:txBody>
        </p:sp>
        <p:sp>
          <p:nvSpPr>
            <p:cNvPr id="10" name="正方形/長方形 9"/>
            <p:cNvSpPr/>
            <p:nvPr/>
          </p:nvSpPr>
          <p:spPr>
            <a:xfrm>
              <a:off x="4172225" y="6809391"/>
              <a:ext cx="1152128" cy="72008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統一企画</a:t>
              </a:r>
              <a:endParaRPr kumimoji="1" lang="en-US" altLang="ja-JP" sz="1200" dirty="0" smtClean="0"/>
            </a:p>
            <a:p>
              <a:pPr algn="ctr"/>
              <a:r>
                <a:rPr kumimoji="1" lang="ja-JP" altLang="en-US" sz="1200" dirty="0" smtClean="0"/>
                <a:t>コーナー</a:t>
              </a:r>
              <a:endParaRPr kumimoji="1" lang="ja-JP" altLang="en-US" sz="1200" dirty="0"/>
            </a:p>
          </p:txBody>
        </p:sp>
        <p:sp>
          <p:nvSpPr>
            <p:cNvPr id="11" name="正方形/長方形 10"/>
            <p:cNvSpPr/>
            <p:nvPr/>
          </p:nvSpPr>
          <p:spPr>
            <a:xfrm>
              <a:off x="3575588" y="7555189"/>
              <a:ext cx="1152128" cy="72008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トップバリュ</a:t>
              </a:r>
              <a:endParaRPr kumimoji="1" lang="en-US" altLang="ja-JP" sz="1200" dirty="0" smtClean="0"/>
            </a:p>
            <a:p>
              <a:pPr algn="ctr"/>
              <a:r>
                <a:rPr kumimoji="1" lang="ja-JP" altLang="en-US" sz="1200" dirty="0" smtClean="0"/>
                <a:t>コーナー</a:t>
              </a:r>
              <a:endParaRPr kumimoji="1" lang="ja-JP" altLang="en-US" sz="1200" dirty="0"/>
            </a:p>
          </p:txBody>
        </p:sp>
      </p:grpSp>
      <p:sp>
        <p:nvSpPr>
          <p:cNvPr id="12" name="正方形/長方形 11"/>
          <p:cNvSpPr/>
          <p:nvPr/>
        </p:nvSpPr>
        <p:spPr>
          <a:xfrm>
            <a:off x="2" y="0"/>
            <a:ext cx="213285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lang="ja-JP" altLang="en-US" b="1" dirty="0" smtClean="0">
                <a:latin typeface="メイリオ" pitchFamily="50" charset="-128"/>
                <a:ea typeface="メイリオ" pitchFamily="50" charset="-128"/>
                <a:cs typeface="メイリオ" pitchFamily="50" charset="-128"/>
              </a:rPr>
              <a:t>企画内容</a:t>
            </a:r>
            <a:endParaRPr kumimoji="1" lang="ja-JP" altLang="en-US" b="1" dirty="0">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1124744" y="6660232"/>
            <a:ext cx="1080120" cy="461665"/>
          </a:xfrm>
          <a:prstGeom prst="rect">
            <a:avLst/>
          </a:prstGeom>
          <a:noFill/>
          <a:ln>
            <a:noFill/>
          </a:ln>
        </p:spPr>
        <p:txBody>
          <a:bodyPr wrap="square" rtlCol="0">
            <a:spAutoFit/>
          </a:bodyPr>
          <a:lstStyle/>
          <a:p>
            <a:pPr algn="ctr"/>
            <a:r>
              <a:rPr kumimoji="1" lang="ja-JP" altLang="en-US" sz="1200" dirty="0" smtClean="0">
                <a:latin typeface="メイリオ" pitchFamily="50" charset="-128"/>
                <a:ea typeface="メイリオ" pitchFamily="50" charset="-128"/>
                <a:cs typeface="メイリオ" pitchFamily="50" charset="-128"/>
              </a:rPr>
              <a:t>会場分担</a:t>
            </a:r>
            <a:endParaRPr kumimoji="1" lang="en-US" altLang="ja-JP" sz="1200" dirty="0" smtClean="0">
              <a:latin typeface="メイリオ" pitchFamily="50" charset="-128"/>
              <a:ea typeface="メイリオ" pitchFamily="50" charset="-128"/>
              <a:cs typeface="メイリオ" pitchFamily="50" charset="-128"/>
            </a:endParaRPr>
          </a:p>
          <a:p>
            <a:pPr algn="ctr"/>
            <a:r>
              <a:rPr kumimoji="1" lang="ja-JP" altLang="en-US" sz="1200" dirty="0" smtClean="0">
                <a:latin typeface="メイリオ" pitchFamily="50" charset="-128"/>
                <a:ea typeface="メイリオ" pitchFamily="50" charset="-128"/>
                <a:cs typeface="メイリオ" pitchFamily="50" charset="-128"/>
              </a:rPr>
              <a:t>イメージ</a:t>
            </a:r>
            <a:endParaRPr kumimoji="1" lang="ja-JP" altLang="en-US" sz="1200" dirty="0">
              <a:latin typeface="メイリオ" pitchFamily="50" charset="-128"/>
              <a:ea typeface="メイリオ" pitchFamily="50" charset="-128"/>
              <a:cs typeface="メイリオ" pitchFamily="50" charset="-128"/>
            </a:endParaRPr>
          </a:p>
        </p:txBody>
      </p:sp>
      <p:pic>
        <p:nvPicPr>
          <p:cNvPr id="16" name="Picture 3" descr="C:\Users\yamada\Downloads\SANY0009.JPG"/>
          <p:cNvPicPr>
            <a:picLocks noChangeAspect="1" noChangeArrowheads="1"/>
          </p:cNvPicPr>
          <p:nvPr/>
        </p:nvPicPr>
        <p:blipFill>
          <a:blip r:embed="rId2" cstate="print"/>
          <a:srcRect/>
          <a:stretch>
            <a:fillRect/>
          </a:stretch>
        </p:blipFill>
        <p:spPr bwMode="auto">
          <a:xfrm>
            <a:off x="524677" y="3203848"/>
            <a:ext cx="1536171" cy="1152128"/>
          </a:xfrm>
          <a:prstGeom prst="rect">
            <a:avLst/>
          </a:prstGeom>
          <a:noFill/>
        </p:spPr>
      </p:pic>
      <p:pic>
        <p:nvPicPr>
          <p:cNvPr id="17" name="Picture 2" descr="C:\Users\yamada\Desktop\キャプチャ2.JPG"/>
          <p:cNvPicPr>
            <a:picLocks noChangeAspect="1" noChangeArrowheads="1"/>
          </p:cNvPicPr>
          <p:nvPr/>
        </p:nvPicPr>
        <p:blipFill>
          <a:blip r:embed="rId3" cstate="print"/>
          <a:srcRect/>
          <a:stretch>
            <a:fillRect/>
          </a:stretch>
        </p:blipFill>
        <p:spPr bwMode="auto">
          <a:xfrm>
            <a:off x="3861048" y="827584"/>
            <a:ext cx="2536500" cy="1728192"/>
          </a:xfrm>
          <a:prstGeom prst="rect">
            <a:avLst/>
          </a:prstGeom>
          <a:noFill/>
        </p:spPr>
      </p:pic>
      <p:sp>
        <p:nvSpPr>
          <p:cNvPr id="19" name="スライド番号プレースホルダ 18"/>
          <p:cNvSpPr>
            <a:spLocks noGrp="1"/>
          </p:cNvSpPr>
          <p:nvPr>
            <p:ph type="sldNum" sz="quarter" idx="12"/>
          </p:nvPr>
        </p:nvSpPr>
        <p:spPr/>
        <p:txBody>
          <a:bodyPr/>
          <a:lstStyle/>
          <a:p>
            <a:fld id="{6368A3E3-6C6B-44E3-AAED-2F6A7AD44A62}" type="slidenum">
              <a:rPr kumimoji="1" lang="ja-JP" altLang="en-US" smtClean="0"/>
              <a:pPr/>
              <a:t>11</a:t>
            </a:fld>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 y="0"/>
            <a:ext cx="2348878" cy="467544"/>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kumimoji="1" lang="ja-JP" altLang="en-US" sz="1400" b="1" dirty="0" smtClean="0">
                <a:latin typeface="メイリオ" pitchFamily="50" charset="-128"/>
                <a:ea typeface="メイリオ" pitchFamily="50" charset="-128"/>
                <a:cs typeface="メイリオ" pitchFamily="50" charset="-128"/>
              </a:rPr>
              <a:t>ボーイスカウトコーナー</a:t>
            </a:r>
            <a:endParaRPr kumimoji="1" lang="en-US" altLang="ja-JP" sz="1400" b="1" dirty="0" smtClean="0">
              <a:latin typeface="メイリオ" pitchFamily="50" charset="-128"/>
              <a:ea typeface="メイリオ" pitchFamily="50" charset="-128"/>
              <a:cs typeface="メイリオ" pitchFamily="50" charset="-128"/>
            </a:endParaRPr>
          </a:p>
          <a:p>
            <a:pPr algn="ctr"/>
            <a:r>
              <a:rPr kumimoji="1" lang="ja-JP" altLang="en-US" sz="1400" b="1" dirty="0" smtClean="0">
                <a:latin typeface="メイリオ" pitchFamily="50" charset="-128"/>
                <a:ea typeface="メイリオ" pitchFamily="50" charset="-128"/>
                <a:cs typeface="メイリオ" pitchFamily="50" charset="-128"/>
              </a:rPr>
              <a:t>プログラム内容（案）</a:t>
            </a:r>
            <a:endParaRPr kumimoji="1" lang="ja-JP" altLang="en-US" sz="1400" b="1" dirty="0">
              <a:latin typeface="メイリオ" pitchFamily="50" charset="-128"/>
              <a:ea typeface="メイリオ" pitchFamily="50" charset="-128"/>
              <a:cs typeface="メイリオ" pitchFamily="50" charset="-128"/>
            </a:endParaRPr>
          </a:p>
        </p:txBody>
      </p:sp>
      <p:sp>
        <p:nvSpPr>
          <p:cNvPr id="19" name="テキスト ボックス 18"/>
          <p:cNvSpPr txBox="1"/>
          <p:nvPr/>
        </p:nvSpPr>
        <p:spPr>
          <a:xfrm>
            <a:off x="390712" y="708004"/>
            <a:ext cx="5947636" cy="1415724"/>
          </a:xfrm>
          <a:prstGeom prst="rect">
            <a:avLst/>
          </a:prstGeom>
          <a:noFill/>
          <a:ln>
            <a:solidFill>
              <a:schemeClr val="tx1"/>
            </a:solidFill>
          </a:ln>
        </p:spPr>
        <p:txBody>
          <a:bodyPr vert="horz" wrap="square" lIns="91388" tIns="45696" rIns="91388" bIns="45696" rtlCol="0">
            <a:spAutoFit/>
          </a:bodyPr>
          <a:lstStyle/>
          <a:p>
            <a:r>
              <a:rPr lang="en-US" altLang="ja-JP" sz="1400" dirty="0" smtClean="0">
                <a:latin typeface="メイリオ" pitchFamily="50" charset="-128"/>
                <a:ea typeface="メイリオ" pitchFamily="50" charset="-128"/>
                <a:cs typeface="メイリオ" pitchFamily="50" charset="-128"/>
              </a:rPr>
              <a:t>-</a:t>
            </a:r>
            <a:r>
              <a:rPr lang="ja-JP" altLang="en-US" sz="1400" dirty="0" err="1" smtClean="0">
                <a:latin typeface="メイリオ" pitchFamily="50" charset="-128"/>
                <a:ea typeface="メイリオ" pitchFamily="50" charset="-128"/>
                <a:cs typeface="メイリオ" pitchFamily="50" charset="-128"/>
              </a:rPr>
              <a:t>そなえよ</a:t>
            </a:r>
            <a:r>
              <a:rPr lang="ja-JP" altLang="en-US" sz="1400" dirty="0" smtClean="0">
                <a:latin typeface="メイリオ" pitchFamily="50" charset="-128"/>
                <a:ea typeface="メイリオ" pitchFamily="50" charset="-128"/>
                <a:cs typeface="メイリオ" pitchFamily="50" charset="-128"/>
              </a:rPr>
              <a:t>つねに</a:t>
            </a:r>
            <a:r>
              <a:rPr lang="en-US" altLang="ja-JP" sz="1400" dirty="0" smtClean="0">
                <a:latin typeface="メイリオ" pitchFamily="50" charset="-128"/>
                <a:ea typeface="メイリオ" pitchFamily="50" charset="-128"/>
                <a:cs typeface="メイリオ" pitchFamily="50" charset="-128"/>
              </a:rPr>
              <a:t>-</a:t>
            </a:r>
          </a:p>
          <a:p>
            <a:r>
              <a:rPr lang="ja-JP" altLang="en-US" sz="1200" dirty="0" smtClean="0">
                <a:latin typeface="メイリオ" pitchFamily="50" charset="-128"/>
                <a:ea typeface="メイリオ" pitchFamily="50" charset="-128"/>
                <a:cs typeface="メイリオ" pitchFamily="50" charset="-128"/>
              </a:rPr>
              <a:t>身近にあるものが“まさか”の時に役立つこと、そして、まさかに備えてボーイスカウトは日々活動していることを来場者に伝えるために、誰でも気軽に参加できるプログラム展開を基本とします。</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会場がショッピングモールであるという性質上、大勢の来場が予想される反面、イベントへの滞在時間が短いことが予想されます。少しの待ち時間の間にスカウトプログラムに触れていただくよう工夫をお願いします。</a:t>
            </a:r>
            <a:endParaRPr lang="en-US" altLang="ja-JP" sz="1200" dirty="0" smtClean="0">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1628800" y="5004048"/>
            <a:ext cx="4536504" cy="1231058"/>
          </a:xfrm>
          <a:prstGeom prst="rect">
            <a:avLst/>
          </a:prstGeom>
          <a:noFill/>
        </p:spPr>
        <p:txBody>
          <a:bodyPr vert="horz" wrap="square" lIns="91388" tIns="45696" rIns="91388" bIns="45696" rtlCol="0">
            <a:spAutoFit/>
          </a:bodyPr>
          <a:lstStyle/>
          <a:p>
            <a:pPr algn="r"/>
            <a:r>
              <a:rPr lang="ja-JP" altLang="en-US" sz="1400" b="1" dirty="0" smtClean="0">
                <a:solidFill>
                  <a:srgbClr val="FF0000"/>
                </a:solidFill>
                <a:latin typeface="メイリオ" pitchFamily="50" charset="-128"/>
                <a:ea typeface="メイリオ" pitchFamily="50" charset="-128"/>
                <a:cs typeface="メイリオ" pitchFamily="50" charset="-128"/>
              </a:rPr>
              <a:t>誰でも簡単応急救護体験</a:t>
            </a:r>
            <a:endParaRPr lang="en-US" altLang="ja-JP" sz="1400" b="1" dirty="0" smtClean="0">
              <a:solidFill>
                <a:srgbClr val="FF0000"/>
              </a:solidFill>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ボーイスカウトが身につけているネッカチーフを用いて止血や固定の方法について学んでみよう。</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ネッカチーフの代わりにハンカチやスーパーの袋でも対応できるから、覚えて帰ろう。</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ビニール袋を使ったおむつの作り方などもあるよ！</a:t>
            </a:r>
            <a:endParaRPr lang="en-US" altLang="ja-JP" sz="1200" dirty="0" smtClean="0">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332656" y="3782282"/>
            <a:ext cx="4392488" cy="861726"/>
          </a:xfrm>
          <a:prstGeom prst="rect">
            <a:avLst/>
          </a:prstGeom>
          <a:noFill/>
        </p:spPr>
        <p:txBody>
          <a:bodyPr vert="horz" wrap="square" lIns="91388" tIns="45696" rIns="91388" bIns="45696" rtlCol="0">
            <a:spAutoFit/>
          </a:bodyPr>
          <a:lstStyle/>
          <a:p>
            <a:r>
              <a:rPr lang="ja-JP" altLang="en-US" sz="1400" b="1" dirty="0" smtClean="0">
                <a:solidFill>
                  <a:srgbClr val="00B0F0"/>
                </a:solidFill>
                <a:latin typeface="メイリオ" pitchFamily="50" charset="-128"/>
                <a:ea typeface="メイリオ" pitchFamily="50" charset="-128"/>
                <a:cs typeface="メイリオ" pitchFamily="50" charset="-128"/>
              </a:rPr>
              <a:t>防災用品持ち出しゲーム</a:t>
            </a:r>
            <a:endParaRPr lang="en-US" altLang="ja-JP" sz="1400" b="1" dirty="0" smtClean="0">
              <a:solidFill>
                <a:srgbClr val="00B0F0"/>
              </a:solidFill>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いつ起きるか分からない災害には、日頃からの準備が重要です。逃げる時にはどんなものが必要か考え、自分の家のどこにそれが置いてあるかを考えてみよう。</a:t>
            </a:r>
            <a:endParaRPr lang="en-US" altLang="ja-JP" sz="1200" dirty="0" smtClean="0">
              <a:latin typeface="メイリオ" pitchFamily="50" charset="-128"/>
              <a:ea typeface="メイリオ" pitchFamily="50" charset="-128"/>
              <a:cs typeface="メイリオ" pitchFamily="50" charset="-128"/>
            </a:endParaRPr>
          </a:p>
        </p:txBody>
      </p:sp>
      <p:pic>
        <p:nvPicPr>
          <p:cNvPr id="16" name="Picture 4" descr="http://www.city.hachinohe.aomori.jp/images/content/65854/BStent_green.jpg"/>
          <p:cNvPicPr>
            <a:picLocks noChangeAspect="1" noChangeArrowheads="1"/>
          </p:cNvPicPr>
          <p:nvPr/>
        </p:nvPicPr>
        <p:blipFill>
          <a:blip r:embed="rId2" cstate="print"/>
          <a:srcRect/>
          <a:stretch>
            <a:fillRect/>
          </a:stretch>
        </p:blipFill>
        <p:spPr bwMode="auto">
          <a:xfrm>
            <a:off x="4725144" y="3566022"/>
            <a:ext cx="1224136" cy="904159"/>
          </a:xfrm>
          <a:prstGeom prst="rect">
            <a:avLst/>
          </a:prstGeom>
          <a:noFill/>
        </p:spPr>
      </p:pic>
      <p:pic>
        <p:nvPicPr>
          <p:cNvPr id="6145" name="Picture 1" descr="C:\Users\yamada\AppData\Local\Microsoft\Windows\Temporary Internet Files\Content.IE5\03073HRX\lgi01a201410151600[1].jpg"/>
          <p:cNvPicPr>
            <a:picLocks noChangeAspect="1" noChangeArrowheads="1"/>
          </p:cNvPicPr>
          <p:nvPr/>
        </p:nvPicPr>
        <p:blipFill>
          <a:blip r:embed="rId3" cstate="print"/>
          <a:srcRect/>
          <a:stretch>
            <a:fillRect/>
          </a:stretch>
        </p:blipFill>
        <p:spPr bwMode="auto">
          <a:xfrm>
            <a:off x="5445224" y="4358110"/>
            <a:ext cx="378243" cy="285898"/>
          </a:xfrm>
          <a:prstGeom prst="rect">
            <a:avLst/>
          </a:prstGeom>
          <a:noFill/>
        </p:spPr>
      </p:pic>
      <p:pic>
        <p:nvPicPr>
          <p:cNvPr id="6146" name="Picture 2" descr="C:\Users\yamada\AppData\Local\Microsoft\Windows\Temporary Internet Files\Content.IE5\5MMG1H96\gi01a201403041800[1].png"/>
          <p:cNvPicPr>
            <a:picLocks noChangeAspect="1" noChangeArrowheads="1"/>
          </p:cNvPicPr>
          <p:nvPr/>
        </p:nvPicPr>
        <p:blipFill>
          <a:blip r:embed="rId4" cstate="print"/>
          <a:srcRect/>
          <a:stretch>
            <a:fillRect/>
          </a:stretch>
        </p:blipFill>
        <p:spPr bwMode="auto">
          <a:xfrm flipH="1">
            <a:off x="6021288" y="3854054"/>
            <a:ext cx="170183" cy="474930"/>
          </a:xfrm>
          <a:prstGeom prst="rect">
            <a:avLst/>
          </a:prstGeom>
          <a:noFill/>
        </p:spPr>
      </p:pic>
      <p:pic>
        <p:nvPicPr>
          <p:cNvPr id="1026" name="Picture 2" descr="C:\Users\yamada\Desktop\siketu.JPG"/>
          <p:cNvPicPr>
            <a:picLocks noChangeAspect="1" noChangeArrowheads="1"/>
          </p:cNvPicPr>
          <p:nvPr/>
        </p:nvPicPr>
        <p:blipFill>
          <a:blip r:embed="rId5" cstate="print"/>
          <a:srcRect/>
          <a:stretch>
            <a:fillRect/>
          </a:stretch>
        </p:blipFill>
        <p:spPr bwMode="auto">
          <a:xfrm>
            <a:off x="417364" y="5255421"/>
            <a:ext cx="1152128" cy="900755"/>
          </a:xfrm>
          <a:prstGeom prst="rect">
            <a:avLst/>
          </a:prstGeom>
          <a:noFill/>
        </p:spPr>
      </p:pic>
      <p:sp>
        <p:nvSpPr>
          <p:cNvPr id="46" name="テキスト ボックス 45"/>
          <p:cNvSpPr txBox="1"/>
          <p:nvPr/>
        </p:nvSpPr>
        <p:spPr>
          <a:xfrm>
            <a:off x="476672" y="2555776"/>
            <a:ext cx="5832648" cy="738615"/>
          </a:xfrm>
          <a:prstGeom prst="rect">
            <a:avLst/>
          </a:prstGeom>
          <a:noFill/>
          <a:ln>
            <a:noFill/>
          </a:ln>
        </p:spPr>
        <p:txBody>
          <a:bodyPr wrap="square" lIns="91388" tIns="45696" rIns="91388" bIns="45696" rtlCol="0">
            <a:spAutoFit/>
          </a:bodyPr>
          <a:lstStyle/>
          <a:p>
            <a:r>
              <a:rPr lang="en-US" altLang="ja-JP" sz="1400" dirty="0" smtClean="0">
                <a:latin typeface="メイリオ" pitchFamily="50" charset="-128"/>
                <a:ea typeface="メイリオ" pitchFamily="50" charset="-128"/>
                <a:cs typeface="メイリオ" pitchFamily="50" charset="-128"/>
              </a:rPr>
              <a:t>※</a:t>
            </a:r>
            <a:r>
              <a:rPr lang="ja-JP" altLang="en-US" sz="1400" dirty="0" smtClean="0">
                <a:latin typeface="メイリオ" pitchFamily="50" charset="-128"/>
                <a:ea typeface="メイリオ" pitchFamily="50" charset="-128"/>
                <a:cs typeface="メイリオ" pitchFamily="50" charset="-128"/>
              </a:rPr>
              <a:t>以下のプログラムは一案です。</a:t>
            </a:r>
            <a:endParaRPr lang="en-US" altLang="ja-JP" sz="1400" dirty="0" smtClean="0">
              <a:latin typeface="メイリオ" pitchFamily="50" charset="-128"/>
              <a:ea typeface="メイリオ" pitchFamily="50" charset="-128"/>
              <a:cs typeface="メイリオ" pitchFamily="50" charset="-128"/>
            </a:endParaRPr>
          </a:p>
          <a:p>
            <a:r>
              <a:rPr lang="ja-JP" altLang="en-US" sz="1400" dirty="0" smtClean="0">
                <a:latin typeface="メイリオ" pitchFamily="50" charset="-128"/>
                <a:ea typeface="メイリオ" pitchFamily="50" charset="-128"/>
                <a:cs typeface="メイリオ" pitchFamily="50" charset="-128"/>
              </a:rPr>
              <a:t>各県連盟において、災害の地域性等も考慮し、プログラム内容の検討及び運営をお願いいたします。</a:t>
            </a:r>
            <a:endParaRPr lang="ja-JP" altLang="en-US" sz="1400" dirty="0">
              <a:latin typeface="メイリオ" pitchFamily="50" charset="-128"/>
              <a:ea typeface="メイリオ" pitchFamily="50" charset="-128"/>
              <a:cs typeface="メイリオ" pitchFamily="50" charset="-128"/>
            </a:endParaRPr>
          </a:p>
        </p:txBody>
      </p:sp>
      <p:sp>
        <p:nvSpPr>
          <p:cNvPr id="47" name="テキスト ボックス 46"/>
          <p:cNvSpPr txBox="1"/>
          <p:nvPr/>
        </p:nvSpPr>
        <p:spPr>
          <a:xfrm>
            <a:off x="548680" y="6631244"/>
            <a:ext cx="4680520" cy="677060"/>
          </a:xfrm>
          <a:prstGeom prst="rect">
            <a:avLst/>
          </a:prstGeom>
          <a:noFill/>
        </p:spPr>
        <p:txBody>
          <a:bodyPr vert="horz" wrap="square" lIns="91388" tIns="45696" rIns="91388" bIns="45696" rtlCol="0">
            <a:spAutoFit/>
          </a:bodyPr>
          <a:lstStyle/>
          <a:p>
            <a:r>
              <a:rPr lang="ja-JP" altLang="en-US" sz="1400" b="1" dirty="0" smtClean="0">
                <a:solidFill>
                  <a:schemeClr val="accent6">
                    <a:lumMod val="50000"/>
                  </a:schemeClr>
                </a:solidFill>
                <a:latin typeface="メイリオ" pitchFamily="50" charset="-128"/>
                <a:ea typeface="メイリオ" pitchFamily="50" charset="-128"/>
                <a:cs typeface="メイリオ" pitchFamily="50" charset="-128"/>
              </a:rPr>
              <a:t>役立つロープ知識</a:t>
            </a:r>
            <a:endParaRPr lang="en-US" altLang="ja-JP" sz="1400" b="1" dirty="0" smtClean="0">
              <a:solidFill>
                <a:schemeClr val="accent6">
                  <a:lumMod val="50000"/>
                </a:schemeClr>
              </a:solidFill>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１本あれば、何かと役立つロープワークを覚えて、</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実際に色々な結び方を試してみよう！</a:t>
            </a:r>
            <a:endParaRPr lang="en-US" altLang="ja-JP" sz="1200" dirty="0" smtClean="0">
              <a:latin typeface="メイリオ" pitchFamily="50" charset="-128"/>
              <a:ea typeface="メイリオ" pitchFamily="50" charset="-128"/>
              <a:cs typeface="メイリオ" pitchFamily="50" charset="-128"/>
            </a:endParaRPr>
          </a:p>
        </p:txBody>
      </p:sp>
      <p:pic>
        <p:nvPicPr>
          <p:cNvPr id="48" name="Picture 13" descr="C:\Users\yamada\Desktop\ファンタジーイベント企画用写真\2014-05-24 10-40-30.jpg"/>
          <p:cNvPicPr>
            <a:picLocks noChangeAspect="1" noChangeArrowheads="1"/>
          </p:cNvPicPr>
          <p:nvPr/>
        </p:nvPicPr>
        <p:blipFill>
          <a:blip r:embed="rId6" cstate="print"/>
          <a:srcRect/>
          <a:stretch>
            <a:fillRect/>
          </a:stretch>
        </p:blipFill>
        <p:spPr bwMode="auto">
          <a:xfrm>
            <a:off x="5373216" y="6443419"/>
            <a:ext cx="958287" cy="1440949"/>
          </a:xfrm>
          <a:prstGeom prst="rect">
            <a:avLst/>
          </a:prstGeom>
          <a:noFill/>
          <a:effectLst>
            <a:outerShdw blurRad="50800" dist="38100" dir="2700000" algn="tl" rotWithShape="0">
              <a:prstClr val="black">
                <a:alpha val="40000"/>
              </a:prstClr>
            </a:outerShdw>
          </a:effectLst>
        </p:spPr>
      </p:pic>
      <p:pic>
        <p:nvPicPr>
          <p:cNvPr id="49" name="Picture 16" descr="C:\Users\yamada\Desktop\ファンタジーイベント企画用写真\2014-05-24 13-17-22.jpg"/>
          <p:cNvPicPr>
            <a:picLocks noChangeAspect="1" noChangeArrowheads="1"/>
          </p:cNvPicPr>
          <p:nvPr/>
        </p:nvPicPr>
        <p:blipFill>
          <a:blip r:embed="rId7" cstate="print"/>
          <a:srcRect/>
          <a:stretch>
            <a:fillRect/>
          </a:stretch>
        </p:blipFill>
        <p:spPr bwMode="auto">
          <a:xfrm>
            <a:off x="4104456" y="7208377"/>
            <a:ext cx="1124744" cy="747999"/>
          </a:xfrm>
          <a:prstGeom prst="rect">
            <a:avLst/>
          </a:prstGeom>
          <a:noFill/>
          <a:effectLst>
            <a:outerShdw blurRad="50800" dist="38100" dir="2700000" algn="tl" rotWithShape="0">
              <a:prstClr val="black">
                <a:alpha val="40000"/>
              </a:prstClr>
            </a:outerShdw>
          </a:effectLst>
        </p:spPr>
      </p:pic>
      <p:sp>
        <p:nvSpPr>
          <p:cNvPr id="15" name="スライド番号プレースホルダ 14"/>
          <p:cNvSpPr>
            <a:spLocks noGrp="1"/>
          </p:cNvSpPr>
          <p:nvPr>
            <p:ph type="sldNum" sz="quarter" idx="12"/>
          </p:nvPr>
        </p:nvSpPr>
        <p:spPr/>
        <p:txBody>
          <a:bodyPr/>
          <a:lstStyle/>
          <a:p>
            <a:fld id="{6368A3E3-6C6B-44E3-AAED-2F6A7AD44A62}" type="slidenum">
              <a:rPr kumimoji="1" lang="ja-JP" altLang="en-US" smtClean="0"/>
              <a:pPr/>
              <a:t>12</a:t>
            </a:fld>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333781" y="267507"/>
          <a:ext cx="6148584" cy="8655438"/>
        </p:xfrm>
        <a:graphic>
          <a:graphicData uri="http://schemas.openxmlformats.org/drawingml/2006/table">
            <a:tbl>
              <a:tblPr/>
              <a:tblGrid>
                <a:gridCol w="4679027"/>
                <a:gridCol w="1469557"/>
              </a:tblGrid>
              <a:tr h="162811">
                <a:tc>
                  <a:txBody>
                    <a:bodyPr/>
                    <a:lstStyle/>
                    <a:p>
                      <a:pPr algn="l" fontAlgn="ctr"/>
                      <a:r>
                        <a:rPr lang="ja-JP" altLang="en-US" sz="1000" b="1" i="0" u="none" strike="noStrike" dirty="0">
                          <a:solidFill>
                            <a:srgbClr val="000000"/>
                          </a:solidFill>
                          <a:latin typeface="+mn-ea"/>
                          <a:ea typeface="+mn-ea"/>
                        </a:rPr>
                        <a:t>”まさか”に役立つ</a:t>
                      </a:r>
                      <a:r>
                        <a:rPr lang="ja-JP" altLang="en-US" sz="1000" b="1" i="0" u="none" strike="noStrike" dirty="0" smtClean="0">
                          <a:solidFill>
                            <a:srgbClr val="000000"/>
                          </a:solidFill>
                          <a:latin typeface="+mn-ea"/>
                          <a:ea typeface="+mn-ea"/>
                        </a:rPr>
                        <a:t>防災用品持ち出しゲーム</a:t>
                      </a:r>
                      <a:endParaRPr lang="ja-JP" altLang="en-US" sz="1000" b="1" i="0" u="none" strike="noStrike" dirty="0">
                        <a:solidFill>
                          <a:srgbClr val="000000"/>
                        </a:solidFill>
                        <a:latin typeface="+mn-ea"/>
                        <a:ea typeface="+mn-ea"/>
                      </a:endParaRPr>
                    </a:p>
                  </a:txBody>
                  <a:tcPr marL="2791" marR="2791" marT="2791" marB="0" anchor="ctr">
                    <a:lnL>
                      <a:noFill/>
                    </a:lnL>
                    <a:lnR>
                      <a:noFill/>
                    </a:lnR>
                    <a:lnT>
                      <a:noFill/>
                    </a:lnT>
                    <a:lnB>
                      <a:noFill/>
                    </a:lnB>
                  </a:tcPr>
                </a:tc>
                <a:tc>
                  <a:txBody>
                    <a:bodyPr/>
                    <a:lstStyle/>
                    <a:p>
                      <a:pPr algn="l" fontAlgn="ctr"/>
                      <a:endParaRPr lang="ja-JP" altLang="en-US" sz="1000" b="0" i="0" u="none" strike="noStrike">
                        <a:solidFill>
                          <a:srgbClr val="000000"/>
                        </a:solidFill>
                        <a:latin typeface="+mn-ea"/>
                        <a:ea typeface="+mn-ea"/>
                      </a:endParaRPr>
                    </a:p>
                  </a:txBody>
                  <a:tcPr marL="2791" marR="2791" marT="2791" marB="0" anchor="ctr">
                    <a:lnL>
                      <a:noFill/>
                    </a:lnL>
                    <a:lnR>
                      <a:noFill/>
                    </a:lnR>
                    <a:lnT>
                      <a:noFill/>
                    </a:lnT>
                    <a:lnB>
                      <a:noFill/>
                    </a:lnB>
                  </a:tcPr>
                </a:tc>
              </a:tr>
              <a:tr h="160466">
                <a:tc>
                  <a:txBody>
                    <a:bodyPr/>
                    <a:lstStyle/>
                    <a:p>
                      <a:pPr algn="l" fontAlgn="ctr"/>
                      <a:r>
                        <a:rPr lang="ja-JP" altLang="en-US" sz="1000" b="1" i="0" u="none" strike="noStrike">
                          <a:solidFill>
                            <a:srgbClr val="000000"/>
                          </a:solidFill>
                          <a:latin typeface="+mn-ea"/>
                          <a:ea typeface="+mn-ea"/>
                        </a:rPr>
                        <a:t>■プログラムの目的</a:t>
                      </a:r>
                    </a:p>
                  </a:txBody>
                  <a:tcPr marL="2791" marR="2791" marT="2791" marB="0" anchor="ctr">
                    <a:lnL>
                      <a:noFill/>
                    </a:lnL>
                    <a:lnR>
                      <a:noFill/>
                    </a:lnR>
                    <a:lnT>
                      <a:noFill/>
                    </a:lnT>
                    <a:lnB>
                      <a:noFill/>
                    </a:lnB>
                  </a:tcPr>
                </a:tc>
                <a:tc>
                  <a:txBody>
                    <a:bodyPr/>
                    <a:lstStyle/>
                    <a:p>
                      <a:pPr algn="l" fontAlgn="ctr"/>
                      <a:endParaRPr lang="ja-JP" altLang="en-US" sz="1000" b="0" i="0" u="none" strike="noStrike">
                        <a:solidFill>
                          <a:srgbClr val="000000"/>
                        </a:solidFill>
                        <a:latin typeface="+mn-ea"/>
                        <a:ea typeface="+mn-ea"/>
                      </a:endParaRPr>
                    </a:p>
                  </a:txBody>
                  <a:tcPr marL="2791" marR="2791" marT="2791" marB="0" anchor="ctr">
                    <a:lnL>
                      <a:noFill/>
                    </a:lnL>
                    <a:lnR>
                      <a:noFill/>
                    </a:lnR>
                    <a:lnT>
                      <a:noFill/>
                    </a:lnT>
                    <a:lnB>
                      <a:noFill/>
                    </a:lnB>
                  </a:tcPr>
                </a:tc>
              </a:tr>
              <a:tr h="791169">
                <a:tc gridSpan="2">
                  <a:txBody>
                    <a:bodyPr/>
                    <a:lstStyle/>
                    <a:p>
                      <a:pPr algn="l" fontAlgn="ctr"/>
                      <a:r>
                        <a:rPr lang="ja-JP" altLang="en-US" sz="1000" b="0" i="0" u="none" strike="noStrike">
                          <a:solidFill>
                            <a:srgbClr val="000000"/>
                          </a:solidFill>
                          <a:latin typeface="+mn-ea"/>
                          <a:ea typeface="+mn-ea"/>
                        </a:rPr>
                        <a:t>災害はいつ起こるか分からないし、どんな災害が起きるかも分からない。日頃から備えておく「防災」の重要性について、考える機会とする。子どもを対象とするが、保護者の方も巻き込みながら実施する。</a:t>
                      </a:r>
                      <a:br>
                        <a:rPr lang="ja-JP" altLang="en-US" sz="1000" b="0" i="0" u="none" strike="noStrike">
                          <a:solidFill>
                            <a:srgbClr val="000000"/>
                          </a:solidFill>
                          <a:latin typeface="+mn-ea"/>
                          <a:ea typeface="+mn-ea"/>
                        </a:rPr>
                      </a:br>
                      <a:r>
                        <a:rPr lang="ja-JP" altLang="en-US" sz="1000" b="0" i="0" u="none" strike="noStrike">
                          <a:solidFill>
                            <a:srgbClr val="000000"/>
                          </a:solidFill>
                          <a:latin typeface="+mn-ea"/>
                          <a:ea typeface="+mn-ea"/>
                        </a:rPr>
                        <a:t>答えを当てるゲームではなく、自分が重要だと思うアイテムが家の中からすぐに見つけることができるかを考えさせるもの。</a:t>
                      </a:r>
                      <a:br>
                        <a:rPr lang="ja-JP" altLang="en-US" sz="1000" b="0" i="0" u="none" strike="noStrike">
                          <a:solidFill>
                            <a:srgbClr val="000000"/>
                          </a:solidFill>
                          <a:latin typeface="+mn-ea"/>
                          <a:ea typeface="+mn-ea"/>
                        </a:rPr>
                      </a:br>
                      <a:r>
                        <a:rPr lang="ja-JP" altLang="en-US" sz="1000" b="0" i="0" u="none" strike="noStrike">
                          <a:solidFill>
                            <a:srgbClr val="000000"/>
                          </a:solidFill>
                          <a:latin typeface="+mn-ea"/>
                          <a:ea typeface="+mn-ea"/>
                        </a:rPr>
                        <a:t>いかに会場を巻き込む雰囲気を作り出せるかが盛り上がりのポイント。</a:t>
                      </a:r>
                    </a:p>
                  </a:txBody>
                  <a:tcPr marL="2791" marR="2791" marT="2791" marB="0" anchor="ctr">
                    <a:lnL>
                      <a:noFill/>
                    </a:lnL>
                    <a:lnR>
                      <a:noFill/>
                    </a:lnR>
                    <a:lnT>
                      <a:noFill/>
                    </a:lnT>
                    <a:lnB>
                      <a:noFill/>
                    </a:lnB>
                  </a:tcPr>
                </a:tc>
                <a:tc hMerge="1">
                  <a:txBody>
                    <a:bodyPr/>
                    <a:lstStyle/>
                    <a:p>
                      <a:endParaRPr kumimoji="1" lang="ja-JP" altLang="en-US"/>
                    </a:p>
                  </a:txBody>
                  <a:tcPr/>
                </a:tc>
              </a:tr>
              <a:tr h="160466">
                <a:tc>
                  <a:txBody>
                    <a:bodyPr/>
                    <a:lstStyle/>
                    <a:p>
                      <a:pPr algn="l" fontAlgn="ctr"/>
                      <a:r>
                        <a:rPr lang="ja-JP" altLang="en-US" sz="1000" b="1" i="0" u="none" strike="noStrike">
                          <a:solidFill>
                            <a:srgbClr val="000000"/>
                          </a:solidFill>
                          <a:latin typeface="+mn-ea"/>
                          <a:ea typeface="+mn-ea"/>
                        </a:rPr>
                        <a:t>■スタッフ</a:t>
                      </a:r>
                    </a:p>
                  </a:txBody>
                  <a:tcPr marL="2791" marR="2791" marT="2791" marB="0" anchor="ctr">
                    <a:lnL>
                      <a:noFill/>
                    </a:lnL>
                    <a:lnR>
                      <a:noFill/>
                    </a:lnR>
                    <a:lnT>
                      <a:noFill/>
                    </a:lnT>
                    <a:lnB>
                      <a:noFill/>
                    </a:lnB>
                  </a:tcPr>
                </a:tc>
                <a:tc>
                  <a:txBody>
                    <a:bodyPr/>
                    <a:lstStyle/>
                    <a:p>
                      <a:pPr algn="l" fontAlgn="ctr"/>
                      <a:r>
                        <a:rPr lang="ja-JP" altLang="en-US" sz="1000" b="1" i="0" u="none" strike="noStrike">
                          <a:solidFill>
                            <a:srgbClr val="000000"/>
                          </a:solidFill>
                          <a:latin typeface="+mn-ea"/>
                          <a:ea typeface="+mn-ea"/>
                        </a:rPr>
                        <a:t>■所要時間</a:t>
                      </a:r>
                    </a:p>
                  </a:txBody>
                  <a:tcPr marL="2791" marR="2791" marT="2791" marB="0" anchor="ctr">
                    <a:lnL>
                      <a:noFill/>
                    </a:lnL>
                    <a:lnR>
                      <a:noFill/>
                    </a:lnR>
                    <a:lnT>
                      <a:noFill/>
                    </a:lnT>
                    <a:lnB>
                      <a:noFill/>
                    </a:lnB>
                  </a:tcPr>
                </a:tc>
              </a:tr>
              <a:tr h="160466">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進行：１人、補助：２人＝計３人</a:t>
                      </a:r>
                    </a:p>
                  </a:txBody>
                  <a:tcPr marL="2791" marR="2791" marT="2791" marB="0" anchor="ctr">
                    <a:lnL>
                      <a:noFill/>
                    </a:lnL>
                    <a:lnR>
                      <a:noFill/>
                    </a:lnR>
                    <a:lnT>
                      <a:noFill/>
                    </a:lnT>
                    <a:lnB>
                      <a:noFill/>
                    </a:lnB>
                  </a:tcPr>
                </a:tc>
                <a:tc>
                  <a:txBody>
                    <a:bodyPr/>
                    <a:lstStyle/>
                    <a:p>
                      <a:pPr algn="l" fontAlgn="ctr"/>
                      <a:r>
                        <a:rPr lang="ja-JP" altLang="en-US" sz="1000" b="0" i="0" u="none" strike="noStrike">
                          <a:solidFill>
                            <a:srgbClr val="000000"/>
                          </a:solidFill>
                          <a:latin typeface="+mn-ea"/>
                          <a:ea typeface="+mn-ea"/>
                        </a:rPr>
                        <a:t>１５分</a:t>
                      </a:r>
                    </a:p>
                  </a:txBody>
                  <a:tcPr marL="2791" marR="2791" marT="2791" marB="0" anchor="ctr">
                    <a:lnL>
                      <a:noFill/>
                    </a:lnL>
                    <a:lnR>
                      <a:noFill/>
                    </a:lnR>
                    <a:lnT>
                      <a:noFill/>
                    </a:lnT>
                    <a:lnB>
                      <a:noFill/>
                    </a:lnB>
                  </a:tcPr>
                </a:tc>
              </a:tr>
              <a:tr h="160466">
                <a:tc>
                  <a:txBody>
                    <a:bodyPr/>
                    <a:lstStyle/>
                    <a:p>
                      <a:pPr algn="l" fontAlgn="ctr"/>
                      <a:r>
                        <a:rPr lang="ja-JP" altLang="en-US" sz="1000" b="1" i="0" u="none" strike="noStrike">
                          <a:solidFill>
                            <a:srgbClr val="000000"/>
                          </a:solidFill>
                          <a:latin typeface="+mn-ea"/>
                          <a:ea typeface="+mn-ea"/>
                        </a:rPr>
                        <a:t>■展開</a:t>
                      </a:r>
                    </a:p>
                  </a:txBody>
                  <a:tcPr marL="2791" marR="2791" marT="2791" marB="0" anchor="ctr">
                    <a:lnL>
                      <a:noFill/>
                    </a:lnL>
                    <a:lnR>
                      <a:noFill/>
                    </a:lnR>
                    <a:lnT>
                      <a:noFill/>
                    </a:lnT>
                    <a:lnB>
                      <a:noFill/>
                    </a:lnB>
                  </a:tcPr>
                </a:tc>
                <a:tc>
                  <a:txBody>
                    <a:bodyPr/>
                    <a:lstStyle/>
                    <a:p>
                      <a:pPr algn="l" fontAlgn="ctr"/>
                      <a:endParaRPr lang="ja-JP" altLang="en-US" sz="1000" b="0" i="0" u="none" strike="noStrike">
                        <a:solidFill>
                          <a:srgbClr val="000000"/>
                        </a:solidFill>
                        <a:latin typeface="+mn-ea"/>
                        <a:ea typeface="+mn-ea"/>
                      </a:endParaRPr>
                    </a:p>
                  </a:txBody>
                  <a:tcPr marL="2791" marR="2791" marT="2791" marB="0" anchor="ctr">
                    <a:lnL>
                      <a:noFill/>
                    </a:lnL>
                    <a:lnR>
                      <a:noFill/>
                    </a:lnR>
                    <a:lnT>
                      <a:noFill/>
                    </a:lnT>
                    <a:lnB>
                      <a:noFill/>
                    </a:lnB>
                  </a:tcPr>
                </a:tc>
              </a:tr>
              <a:tr h="160466">
                <a:tc>
                  <a:txBody>
                    <a:bodyPr/>
                    <a:lstStyle/>
                    <a:p>
                      <a:pPr algn="l" fontAlgn="ctr"/>
                      <a:r>
                        <a:rPr lang="ja-JP" altLang="en-US" sz="1000" b="1" i="0" u="none" strike="noStrike">
                          <a:solidFill>
                            <a:srgbClr val="000000"/>
                          </a:solidFill>
                          <a:latin typeface="+mn-ea"/>
                          <a:ea typeface="+mn-ea"/>
                        </a:rPr>
                        <a:t>１．導入</a:t>
                      </a:r>
                    </a:p>
                  </a:txBody>
                  <a:tcPr marL="2791" marR="2791" marT="279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latin typeface="+mn-ea"/>
                          <a:ea typeface="+mn-ea"/>
                        </a:rPr>
                        <a:t>３分</a:t>
                      </a:r>
                    </a:p>
                  </a:txBody>
                  <a:tcPr marL="2791" marR="2791" marT="2791" marB="0" anchor="ctr">
                    <a:lnL>
                      <a:noFill/>
                    </a:lnL>
                    <a:lnR>
                      <a:noFill/>
                    </a:lnR>
                    <a:lnT>
                      <a:noFill/>
                    </a:lnT>
                    <a:lnB w="6350" cap="flat" cmpd="sng" algn="ctr">
                      <a:solidFill>
                        <a:srgbClr val="000000"/>
                      </a:solidFill>
                      <a:prstDash val="solid"/>
                      <a:round/>
                      <a:headEnd type="none" w="med" len="med"/>
                      <a:tailEnd type="none" w="med" len="med"/>
                    </a:lnB>
                  </a:tcPr>
                </a:tc>
              </a:tr>
              <a:tr h="318142">
                <a:tc>
                  <a:txBody>
                    <a:bodyPr/>
                    <a:lstStyle/>
                    <a:p>
                      <a:pPr algn="l" fontAlgn="ctr"/>
                      <a:r>
                        <a:rPr lang="ja-JP" altLang="en-US" sz="1000" b="0" i="0" u="none" strike="noStrike">
                          <a:solidFill>
                            <a:srgbClr val="000000"/>
                          </a:solidFill>
                          <a:latin typeface="+mn-ea"/>
                          <a:ea typeface="+mn-ea"/>
                        </a:rPr>
                        <a:t>ここでは、自分たちが家にいて、災害が発生した際に役立つものを一緒に考えるゲームをします。</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a:solidFill>
                            <a:srgbClr val="000000"/>
                          </a:solidFill>
                          <a:latin typeface="+mn-ea"/>
                          <a:ea typeface="+mn-ea"/>
                        </a:rPr>
                        <a:t>参加人数が超過した場合には、別ブースに誘導</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18142">
                <a:tc>
                  <a:txBody>
                    <a:bodyPr/>
                    <a:lstStyle/>
                    <a:p>
                      <a:pPr algn="l" fontAlgn="ctr"/>
                      <a:r>
                        <a:rPr lang="ja-JP" altLang="en-US" sz="1000" b="0" i="0" u="none" strike="noStrike" dirty="0">
                          <a:solidFill>
                            <a:srgbClr val="000000"/>
                          </a:solidFill>
                          <a:latin typeface="+mn-ea"/>
                          <a:ea typeface="+mn-ea"/>
                        </a:rPr>
                        <a:t>みんな「災害」にはどんなものがあるか分かるかな？（反応を待つ）</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参加者に投げかけ、全体を巻き込む。</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7195">
                <a:tc>
                  <a:txBody>
                    <a:bodyPr/>
                    <a:lstStyle/>
                    <a:p>
                      <a:pPr algn="l" fontAlgn="ctr"/>
                      <a:r>
                        <a:rPr lang="ja-JP" altLang="en-US" sz="1000" b="0" i="0" u="none" strike="noStrike">
                          <a:solidFill>
                            <a:srgbClr val="000000"/>
                          </a:solidFill>
                          <a:latin typeface="+mn-ea"/>
                          <a:ea typeface="+mn-ea"/>
                        </a:rPr>
                        <a:t>地震はもちろん災害だし、他には豪雨（大雨）や暴風（強い風）もあるよね。</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0466">
                <a:tc>
                  <a:txBody>
                    <a:bodyPr/>
                    <a:lstStyle/>
                    <a:p>
                      <a:pPr algn="l" fontAlgn="ctr"/>
                      <a:r>
                        <a:rPr lang="ja-JP" altLang="en-US" sz="1000" b="0" i="0" u="none" strike="noStrike">
                          <a:solidFill>
                            <a:srgbClr val="000000"/>
                          </a:solidFill>
                          <a:latin typeface="+mn-ea"/>
                          <a:ea typeface="+mn-ea"/>
                        </a:rPr>
                        <a:t>今度は、災害がいつ起こるか分かる人はいるかな？（反応を待つ）</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8142">
                <a:tc>
                  <a:txBody>
                    <a:bodyPr/>
                    <a:lstStyle/>
                    <a:p>
                      <a:pPr algn="l" fontAlgn="ctr"/>
                      <a:r>
                        <a:rPr lang="ja-JP" altLang="en-US" sz="1000" b="0" i="0" u="none" strike="noStrike">
                          <a:solidFill>
                            <a:srgbClr val="000000"/>
                          </a:solidFill>
                          <a:latin typeface="+mn-ea"/>
                          <a:ea typeface="+mn-ea"/>
                        </a:rPr>
                        <a:t>これは誰にも分からないよね。いつ起こるか分からないから、日頃から備えておく必要があるんだよ。これが「防災」だね。</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0466">
                <a:tc>
                  <a:txBody>
                    <a:bodyPr/>
                    <a:lstStyle/>
                    <a:p>
                      <a:pPr algn="l" fontAlgn="ctr"/>
                      <a:r>
                        <a:rPr lang="ja-JP" altLang="en-US" sz="1000" b="1" i="0" u="none" strike="noStrike">
                          <a:solidFill>
                            <a:srgbClr val="000000"/>
                          </a:solidFill>
                          <a:latin typeface="+mn-ea"/>
                          <a:ea typeface="+mn-ea"/>
                        </a:rPr>
                        <a:t>２．ルール説明</a:t>
                      </a:r>
                    </a:p>
                  </a:txBody>
                  <a:tcPr marL="2791" marR="2791" marT="279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latin typeface="+mn-ea"/>
                          <a:ea typeface="+mn-ea"/>
                        </a:rPr>
                        <a:t>４分</a:t>
                      </a:r>
                    </a:p>
                  </a:txBody>
                  <a:tcPr marL="2791" marR="2791" marT="279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466">
                <a:tc>
                  <a:txBody>
                    <a:bodyPr/>
                    <a:lstStyle/>
                    <a:p>
                      <a:pPr algn="l" fontAlgn="ctr"/>
                      <a:r>
                        <a:rPr lang="ja-JP" altLang="en-US" sz="1000" b="0" i="0" u="none" strike="noStrike">
                          <a:solidFill>
                            <a:srgbClr val="000000"/>
                          </a:solidFill>
                          <a:latin typeface="+mn-ea"/>
                          <a:ea typeface="+mn-ea"/>
                        </a:rPr>
                        <a:t>それでは、ゲームのルールを説明するよ。</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18142">
                <a:tc>
                  <a:txBody>
                    <a:bodyPr/>
                    <a:lstStyle/>
                    <a:p>
                      <a:pPr algn="l" fontAlgn="ctr"/>
                      <a:r>
                        <a:rPr lang="ja-JP" altLang="en-US" sz="1000" b="0" i="0" u="none" strike="noStrike">
                          <a:solidFill>
                            <a:srgbClr val="000000"/>
                          </a:solidFill>
                          <a:latin typeface="+mn-ea"/>
                          <a:ea typeface="+mn-ea"/>
                        </a:rPr>
                        <a:t>ご家族の方も是非挑戦してみてください。</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小さい子ども連れている親御さんにも呼び掛け。</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7195">
                <a:tc>
                  <a:txBody>
                    <a:bodyPr/>
                    <a:lstStyle/>
                    <a:p>
                      <a:pPr algn="l" fontAlgn="ctr"/>
                      <a:r>
                        <a:rPr lang="ja-JP" altLang="en-US" sz="1000" b="0" i="0" u="none" strike="noStrike">
                          <a:solidFill>
                            <a:srgbClr val="000000"/>
                          </a:solidFill>
                          <a:latin typeface="+mn-ea"/>
                          <a:ea typeface="+mn-ea"/>
                        </a:rPr>
                        <a:t>この下（ブルーシートの下）には、災害時に役立つアイテムがたくさん置いてあります。</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7195">
                <a:tc>
                  <a:txBody>
                    <a:bodyPr/>
                    <a:lstStyle/>
                    <a:p>
                      <a:pPr algn="l" fontAlgn="ctr"/>
                      <a:r>
                        <a:rPr lang="ja-JP" altLang="en-US" sz="1000" b="0" i="0" u="none" strike="noStrike">
                          <a:solidFill>
                            <a:srgbClr val="000000"/>
                          </a:solidFill>
                          <a:latin typeface="+mn-ea"/>
                          <a:ea typeface="+mn-ea"/>
                        </a:rPr>
                        <a:t>みんなにはこれから、アイテムを見てもらい、３０秒で何があるか覚えてもらいます。</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8142">
                <a:tc>
                  <a:txBody>
                    <a:bodyPr/>
                    <a:lstStyle/>
                    <a:p>
                      <a:pPr algn="l" fontAlgn="ctr"/>
                      <a:r>
                        <a:rPr lang="ja-JP" altLang="en-US" sz="1000" b="0" i="0" u="none" strike="noStrike">
                          <a:solidFill>
                            <a:srgbClr val="000000"/>
                          </a:solidFill>
                          <a:latin typeface="+mn-ea"/>
                          <a:ea typeface="+mn-ea"/>
                        </a:rPr>
                        <a:t>３０秒経ったら、アイテムを隠すので、みんなはそれぞれ「災害があった時に重要だ」と思うものを３つ書いてみよう。</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8142">
                <a:tc>
                  <a:txBody>
                    <a:bodyPr/>
                    <a:lstStyle/>
                    <a:p>
                      <a:pPr algn="l" fontAlgn="ctr"/>
                      <a:r>
                        <a:rPr lang="ja-JP" altLang="en-US" sz="1000" b="0" i="0" u="none" strike="noStrike">
                          <a:solidFill>
                            <a:srgbClr val="000000"/>
                          </a:solidFill>
                          <a:latin typeface="+mn-ea"/>
                          <a:ea typeface="+mn-ea"/>
                        </a:rPr>
                        <a:t>（参加者にホワイトボードを配る）</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ゲーム開始前に配付しても良い</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0466">
                <a:tc>
                  <a:txBody>
                    <a:bodyPr/>
                    <a:lstStyle/>
                    <a:p>
                      <a:pPr algn="l" fontAlgn="ctr"/>
                      <a:r>
                        <a:rPr lang="ja-JP" altLang="en-US" sz="1000" b="0" i="0" u="none" strike="noStrike">
                          <a:solidFill>
                            <a:srgbClr val="000000"/>
                          </a:solidFill>
                          <a:latin typeface="+mn-ea"/>
                          <a:ea typeface="+mn-ea"/>
                        </a:rPr>
                        <a:t>そして、ここでもう１つの重要なルールとして、このカードを使います。</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0466">
                <a:tc>
                  <a:txBody>
                    <a:bodyPr/>
                    <a:lstStyle/>
                    <a:p>
                      <a:pPr algn="l" fontAlgn="ctr"/>
                      <a:r>
                        <a:rPr lang="ja-JP" altLang="en-US" sz="1000" b="0" i="0" u="none" strike="noStrike">
                          <a:solidFill>
                            <a:srgbClr val="000000"/>
                          </a:solidFill>
                          <a:latin typeface="+mn-ea"/>
                          <a:ea typeface="+mn-ea"/>
                        </a:rPr>
                        <a:t>「冬」「夏」「地震」「豪雨（大雨）」のと書かれた４枚のカードを見せる。</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8142">
                <a:tc>
                  <a:txBody>
                    <a:bodyPr/>
                    <a:lstStyle/>
                    <a:p>
                      <a:pPr algn="l" fontAlgn="ctr"/>
                      <a:r>
                        <a:rPr lang="ja-JP" altLang="en-US" sz="1000" b="0" i="0" u="none" strike="noStrike">
                          <a:solidFill>
                            <a:srgbClr val="000000"/>
                          </a:solidFill>
                          <a:latin typeface="+mn-ea"/>
                          <a:ea typeface="+mn-ea"/>
                        </a:rPr>
                        <a:t>災害が起きたのが、寒い冬なのか、暑い夏なのか、また、起きた災害は地震なのか豪雨なのか、設定を決めてからゲームに入ります。</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7195">
                <a:tc>
                  <a:txBody>
                    <a:bodyPr/>
                    <a:lstStyle/>
                    <a:p>
                      <a:pPr algn="l" fontAlgn="ctr"/>
                      <a:r>
                        <a:rPr lang="ja-JP" altLang="en-US" sz="1000" b="0" i="0" u="none" strike="noStrike">
                          <a:solidFill>
                            <a:srgbClr val="000000"/>
                          </a:solidFill>
                          <a:latin typeface="+mn-ea"/>
                          <a:ea typeface="+mn-ea"/>
                        </a:rPr>
                        <a:t>（指導者同士でカードを引いてもいいし、子どもたちに引いてもらってもいい。）</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8142">
                <a:tc>
                  <a:txBody>
                    <a:bodyPr/>
                    <a:lstStyle/>
                    <a:p>
                      <a:pPr algn="l" fontAlgn="ctr"/>
                      <a:r>
                        <a:rPr lang="ja-JP" altLang="en-US" sz="1000" b="0" i="0" u="none" strike="noStrike">
                          <a:solidFill>
                            <a:srgbClr val="000000"/>
                          </a:solidFill>
                          <a:latin typeface="+mn-ea"/>
                          <a:ea typeface="+mn-ea"/>
                        </a:rPr>
                        <a:t>（カードの内容に応じて）この場所は今、真冬になりました。そして、外はすごい大雨です。この状況の中で、「重要だ」と思うものを３つ覚えます。</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0466">
                <a:tc>
                  <a:txBody>
                    <a:bodyPr/>
                    <a:lstStyle/>
                    <a:p>
                      <a:pPr algn="l" fontAlgn="ctr"/>
                      <a:r>
                        <a:rPr lang="ja-JP" altLang="en-US" sz="1000" b="1" i="0" u="none" strike="noStrike">
                          <a:solidFill>
                            <a:srgbClr val="000000"/>
                          </a:solidFill>
                          <a:latin typeface="+mn-ea"/>
                          <a:ea typeface="+mn-ea"/>
                        </a:rPr>
                        <a:t>３．ゲームスタート</a:t>
                      </a:r>
                    </a:p>
                  </a:txBody>
                  <a:tcPr marL="2791" marR="2791" marT="279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latin typeface="+mn-ea"/>
                          <a:ea typeface="+mn-ea"/>
                        </a:rPr>
                        <a:t>５分</a:t>
                      </a:r>
                    </a:p>
                  </a:txBody>
                  <a:tcPr marL="2791" marR="2791" marT="279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466">
                <a:tc>
                  <a:txBody>
                    <a:bodyPr/>
                    <a:lstStyle/>
                    <a:p>
                      <a:pPr algn="l" fontAlgn="ctr"/>
                      <a:r>
                        <a:rPr lang="ja-JP" altLang="en-US" sz="1000" b="0" i="0" u="none" strike="noStrike">
                          <a:solidFill>
                            <a:srgbClr val="000000"/>
                          </a:solidFill>
                          <a:latin typeface="+mn-ea"/>
                          <a:ea typeface="+mn-ea"/>
                        </a:rPr>
                        <a:t>それでは、ゲームスタート！（シートをめくり、アイテムを見せる）</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0466">
                <a:tc>
                  <a:txBody>
                    <a:bodyPr/>
                    <a:lstStyle/>
                    <a:p>
                      <a:pPr algn="l" fontAlgn="ctr"/>
                      <a:r>
                        <a:rPr lang="ja-JP" altLang="en-US" sz="1000" b="0" i="0" u="none" strike="noStrike">
                          <a:solidFill>
                            <a:srgbClr val="000000"/>
                          </a:solidFill>
                          <a:latin typeface="+mn-ea"/>
                          <a:ea typeface="+mn-ea"/>
                        </a:rPr>
                        <a:t>（３０秒カウント）、（シートを被せてアイテムを隠す）</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0466">
                <a:tc>
                  <a:txBody>
                    <a:bodyPr/>
                    <a:lstStyle/>
                    <a:p>
                      <a:pPr algn="l" fontAlgn="ctr"/>
                      <a:r>
                        <a:rPr lang="ja-JP" altLang="en-US" sz="1000" b="0" i="0" u="none" strike="noStrike">
                          <a:solidFill>
                            <a:srgbClr val="000000"/>
                          </a:solidFill>
                          <a:latin typeface="+mn-ea"/>
                          <a:ea typeface="+mn-ea"/>
                        </a:rPr>
                        <a:t>覚えられたかな？手に持っているボードに書いてみてね。</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7195">
                <a:tc>
                  <a:txBody>
                    <a:bodyPr/>
                    <a:lstStyle/>
                    <a:p>
                      <a:pPr algn="l" fontAlgn="ctr"/>
                      <a:r>
                        <a:rPr lang="ja-JP" altLang="en-US" sz="1000" b="0" i="0" u="none" strike="noStrike">
                          <a:solidFill>
                            <a:srgbClr val="000000"/>
                          </a:solidFill>
                          <a:latin typeface="+mn-ea"/>
                          <a:ea typeface="+mn-ea"/>
                        </a:rPr>
                        <a:t>（順番に発表してもらう。または、いくつかの答えをみて、コメントをもらう。）</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0466">
                <a:tc>
                  <a:txBody>
                    <a:bodyPr/>
                    <a:lstStyle/>
                    <a:p>
                      <a:pPr algn="l" fontAlgn="ctr"/>
                      <a:r>
                        <a:rPr lang="ja-JP" altLang="en-US" sz="1000" b="1" i="0" u="none" strike="noStrike">
                          <a:solidFill>
                            <a:srgbClr val="000000"/>
                          </a:solidFill>
                          <a:latin typeface="+mn-ea"/>
                          <a:ea typeface="+mn-ea"/>
                        </a:rPr>
                        <a:t>４．振り返り</a:t>
                      </a:r>
                    </a:p>
                  </a:txBody>
                  <a:tcPr marL="2791" marR="2791" marT="279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latin typeface="+mn-ea"/>
                          <a:ea typeface="+mn-ea"/>
                        </a:rPr>
                        <a:t>３分</a:t>
                      </a:r>
                    </a:p>
                  </a:txBody>
                  <a:tcPr marL="2791" marR="2791" marT="279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466">
                <a:tc>
                  <a:txBody>
                    <a:bodyPr/>
                    <a:lstStyle/>
                    <a:p>
                      <a:pPr algn="l" fontAlgn="ctr"/>
                      <a:r>
                        <a:rPr lang="ja-JP" altLang="en-US" sz="1000" b="0" i="0" u="none" strike="noStrike">
                          <a:solidFill>
                            <a:srgbClr val="000000"/>
                          </a:solidFill>
                          <a:latin typeface="+mn-ea"/>
                          <a:ea typeface="+mn-ea"/>
                        </a:rPr>
                        <a:t>みんなそれぞれ重要だと思うものを覚えて書くことができたね。</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18142">
                <a:tc>
                  <a:txBody>
                    <a:bodyPr/>
                    <a:lstStyle/>
                    <a:p>
                      <a:pPr algn="l" fontAlgn="ctr"/>
                      <a:r>
                        <a:rPr lang="ja-JP" altLang="en-US" sz="1000" b="0" i="0" u="none" strike="noStrike">
                          <a:solidFill>
                            <a:srgbClr val="000000"/>
                          </a:solidFill>
                          <a:latin typeface="+mn-ea"/>
                          <a:ea typeface="+mn-ea"/>
                        </a:rPr>
                        <a:t>今みんなが重要だと思ったものが、家に帰った時にすぐ持ち出せるようになっているかな？</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40789">
                <a:tc>
                  <a:txBody>
                    <a:bodyPr/>
                    <a:lstStyle/>
                    <a:p>
                      <a:pPr algn="l" fontAlgn="ctr"/>
                      <a:r>
                        <a:rPr lang="ja-JP" altLang="en-US" sz="1000" b="0" i="0" u="none" strike="noStrike">
                          <a:solidFill>
                            <a:srgbClr val="000000"/>
                          </a:solidFill>
                          <a:latin typeface="+mn-ea"/>
                          <a:ea typeface="+mn-ea"/>
                        </a:rPr>
                        <a:t>一番はじめにも話したけれど、いつ起こるか分からない災害に対しては日頃の備えが重要です。家に帰ったら防災について意識して、お父さんお母さんと一緒に考えてみよう。</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75818">
                <a:tc>
                  <a:txBody>
                    <a:bodyPr/>
                    <a:lstStyle/>
                    <a:p>
                      <a:pPr algn="l" fontAlgn="ctr"/>
                      <a:r>
                        <a:rPr lang="ja-JP" altLang="en-US" sz="1000" b="0" i="0" u="none" strike="noStrike">
                          <a:solidFill>
                            <a:srgbClr val="000000"/>
                          </a:solidFill>
                          <a:latin typeface="+mn-ea"/>
                          <a:ea typeface="+mn-ea"/>
                        </a:rPr>
                        <a:t>ボーイスカウトは普段、「そなえよつねに」のモットーでこのようなゲームを通じて、生きていく上で重要なことを身につける活動をしています。興味があったら、是非相談コーナーに来てね。</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8142">
                <a:tc>
                  <a:txBody>
                    <a:bodyPr/>
                    <a:lstStyle/>
                    <a:p>
                      <a:pPr algn="l" fontAlgn="ctr"/>
                      <a:r>
                        <a:rPr lang="ja-JP" altLang="en-US" sz="1000" b="0" i="0" u="none" strike="noStrike">
                          <a:solidFill>
                            <a:srgbClr val="000000"/>
                          </a:solidFill>
                          <a:latin typeface="+mn-ea"/>
                          <a:ea typeface="+mn-ea"/>
                        </a:rPr>
                        <a:t>これでゲームを終わります。まだ他のブースを回っていない人は挑戦していってね。最後には、お土産がもらえるよ。ありがとうございました～！</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mn-ea"/>
                          <a:ea typeface="+mn-ea"/>
                        </a:rPr>
                        <a:t>　</a:t>
                      </a:r>
                    </a:p>
                  </a:txBody>
                  <a:tcPr marL="2791" marR="2791" marT="2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5" name="スライド番号プレースホルダ 4"/>
          <p:cNvSpPr>
            <a:spLocks noGrp="1"/>
          </p:cNvSpPr>
          <p:nvPr>
            <p:ph type="sldNum" sz="quarter" idx="12"/>
          </p:nvPr>
        </p:nvSpPr>
        <p:spPr/>
        <p:txBody>
          <a:bodyPr/>
          <a:lstStyle/>
          <a:p>
            <a:fld id="{6368A3E3-6C6B-44E3-AAED-2F6A7AD44A62}" type="slidenum">
              <a:rPr kumimoji="1" lang="ja-JP" altLang="en-US" smtClean="0"/>
              <a:pPr/>
              <a:t>13</a:t>
            </a:fld>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404665" y="323532"/>
          <a:ext cx="5976664" cy="7776861"/>
        </p:xfrm>
        <a:graphic>
          <a:graphicData uri="http://schemas.openxmlformats.org/drawingml/2006/table">
            <a:tbl>
              <a:tblPr/>
              <a:tblGrid>
                <a:gridCol w="3368491"/>
                <a:gridCol w="447933"/>
                <a:gridCol w="2160240"/>
              </a:tblGrid>
              <a:tr h="200367">
                <a:tc>
                  <a:txBody>
                    <a:bodyPr/>
                    <a:lstStyle/>
                    <a:p>
                      <a:pPr algn="l" fontAlgn="ctr"/>
                      <a:r>
                        <a:rPr lang="ja-JP" altLang="en-US" sz="1100" b="1" i="0" u="none" strike="noStrike" dirty="0">
                          <a:solidFill>
                            <a:srgbClr val="000000"/>
                          </a:solidFill>
                          <a:latin typeface="ＭＳ Ｐゴシック"/>
                        </a:rPr>
                        <a:t>誰でも簡単！応急</a:t>
                      </a:r>
                      <a:r>
                        <a:rPr lang="ja-JP" altLang="en-US" sz="1100" b="1" i="0" u="none" strike="noStrike" dirty="0" smtClean="0">
                          <a:solidFill>
                            <a:srgbClr val="000000"/>
                          </a:solidFill>
                          <a:latin typeface="ＭＳ Ｐゴシック"/>
                        </a:rPr>
                        <a:t>救護体験</a:t>
                      </a:r>
                      <a:endParaRPr lang="ja-JP" altLang="en-US" sz="1100" b="1" i="0" u="none" strike="noStrike" dirty="0">
                        <a:solidFill>
                          <a:srgbClr val="000000"/>
                        </a:solidFill>
                        <a:latin typeface="ＭＳ Ｐゴシック"/>
                      </a:endParaRPr>
                    </a:p>
                  </a:txBody>
                  <a:tcPr marL="3623" marR="3623" marT="3623" marB="0" anchor="ctr">
                    <a:lnL>
                      <a:noFill/>
                    </a:lnL>
                    <a:lnR>
                      <a:noFill/>
                    </a:lnR>
                    <a:lnT>
                      <a:noFill/>
                    </a:lnT>
                    <a:lnB>
                      <a:noFill/>
                    </a:lnB>
                  </a:tcPr>
                </a:tc>
                <a:tc gridSpan="2">
                  <a:txBody>
                    <a:bodyPr/>
                    <a:lstStyle/>
                    <a:p>
                      <a:pPr algn="l" fontAlgn="ctr"/>
                      <a:endParaRPr lang="ja-JP" altLang="en-US" sz="1000" b="0" i="0" u="none" strike="noStrike">
                        <a:solidFill>
                          <a:srgbClr val="000000"/>
                        </a:solidFill>
                        <a:latin typeface="ＭＳ Ｐゴシック"/>
                      </a:endParaRPr>
                    </a:p>
                  </a:txBody>
                  <a:tcPr marL="3623" marR="3623" marT="3623" marB="0" anchor="ctr">
                    <a:lnL>
                      <a:noFill/>
                    </a:lnL>
                    <a:lnR>
                      <a:noFill/>
                    </a:lnR>
                    <a:lnT>
                      <a:noFill/>
                    </a:lnT>
                    <a:lnB>
                      <a:noFill/>
                    </a:lnB>
                  </a:tcPr>
                </a:tc>
                <a:tc hMerge="1">
                  <a:txBody>
                    <a:bodyPr/>
                    <a:lstStyle/>
                    <a:p>
                      <a:endParaRPr kumimoji="1" lang="ja-JP" altLang="en-US"/>
                    </a:p>
                  </a:txBody>
                  <a:tcPr/>
                </a:tc>
              </a:tr>
              <a:tr h="188681">
                <a:tc>
                  <a:txBody>
                    <a:bodyPr/>
                    <a:lstStyle/>
                    <a:p>
                      <a:pPr algn="l" fontAlgn="ctr"/>
                      <a:r>
                        <a:rPr lang="ja-JP" altLang="en-US" sz="1100" b="1" i="0" u="none" strike="noStrike">
                          <a:solidFill>
                            <a:srgbClr val="000000"/>
                          </a:solidFill>
                          <a:latin typeface="ＭＳ Ｐゴシック"/>
                        </a:rPr>
                        <a:t>■プログラムの目的</a:t>
                      </a:r>
                    </a:p>
                  </a:txBody>
                  <a:tcPr marL="3623" marR="3623" marT="3623" marB="0" anchor="ctr">
                    <a:lnL>
                      <a:noFill/>
                    </a:lnL>
                    <a:lnR>
                      <a:noFill/>
                    </a:lnR>
                    <a:lnT>
                      <a:noFill/>
                    </a:lnT>
                    <a:lnB>
                      <a:noFill/>
                    </a:lnB>
                  </a:tcPr>
                </a:tc>
                <a:tc gridSpan="2">
                  <a:txBody>
                    <a:bodyPr/>
                    <a:lstStyle/>
                    <a:p>
                      <a:pPr algn="l" fontAlgn="ctr"/>
                      <a:endParaRPr lang="ja-JP" altLang="en-US" sz="1000" b="0" i="0" u="none" strike="noStrike">
                        <a:solidFill>
                          <a:srgbClr val="000000"/>
                        </a:solidFill>
                        <a:latin typeface="ＭＳ Ｐゴシック"/>
                      </a:endParaRPr>
                    </a:p>
                  </a:txBody>
                  <a:tcPr marL="3623" marR="3623" marT="3623" marB="0" anchor="ctr">
                    <a:lnL>
                      <a:noFill/>
                    </a:lnL>
                    <a:lnR>
                      <a:noFill/>
                    </a:lnR>
                    <a:lnT>
                      <a:noFill/>
                    </a:lnT>
                    <a:lnB>
                      <a:noFill/>
                    </a:lnB>
                  </a:tcPr>
                </a:tc>
                <a:tc hMerge="1">
                  <a:txBody>
                    <a:bodyPr/>
                    <a:lstStyle/>
                    <a:p>
                      <a:endParaRPr kumimoji="1" lang="ja-JP" altLang="en-US"/>
                    </a:p>
                  </a:txBody>
                  <a:tcPr/>
                </a:tc>
              </a:tr>
              <a:tr h="719268">
                <a:tc gridSpan="3">
                  <a:txBody>
                    <a:bodyPr/>
                    <a:lstStyle/>
                    <a:p>
                      <a:pPr algn="l" fontAlgn="ctr"/>
                      <a:r>
                        <a:rPr lang="ja-JP" altLang="en-US" sz="1000" b="0" i="0" u="none" strike="noStrike">
                          <a:solidFill>
                            <a:srgbClr val="000000"/>
                          </a:solidFill>
                          <a:latin typeface="ＭＳ Ｐゴシック"/>
                        </a:rPr>
                        <a:t>災害時に限らず、スポーツ中のケガや野外活動中のケガなどにも役立つ応急救護の内容を展開する。ボーイスカウトでは、活動中に身につけているネッカチーフを三角巾として活用するスキルがあることも紹介しながら、誰もが持つ身近なもの、例えばビニール袋でも応急処置ができることを紹介する。</a:t>
                      </a:r>
                    </a:p>
                  </a:txBody>
                  <a:tcPr marL="3623" marR="3623" marT="3623"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r>
              <a:tr h="214067">
                <a:tc gridSpan="2">
                  <a:txBody>
                    <a:bodyPr/>
                    <a:lstStyle/>
                    <a:p>
                      <a:pPr algn="l" fontAlgn="ctr"/>
                      <a:r>
                        <a:rPr lang="ja-JP" altLang="en-US" sz="1100" b="1" i="0" u="none" strike="noStrike">
                          <a:solidFill>
                            <a:srgbClr val="000000"/>
                          </a:solidFill>
                          <a:latin typeface="ＭＳ Ｐゴシック"/>
                        </a:rPr>
                        <a:t>■スタッフ</a:t>
                      </a:r>
                    </a:p>
                  </a:txBody>
                  <a:tcPr marL="3623" marR="3623" marT="3623" marB="0" anchor="ctr">
                    <a:lnL>
                      <a:noFill/>
                    </a:lnL>
                    <a:lnR>
                      <a:noFill/>
                    </a:lnR>
                    <a:lnT>
                      <a:noFill/>
                    </a:lnT>
                    <a:lnB>
                      <a:noFill/>
                    </a:lnB>
                  </a:tcPr>
                </a:tc>
                <a:tc hMerge="1">
                  <a:txBody>
                    <a:bodyPr/>
                    <a:lstStyle/>
                    <a:p>
                      <a:pPr algn="l" fontAlgn="ctr"/>
                      <a:endParaRPr lang="ja-JP" altLang="en-US" sz="1100" b="1" i="0" u="none" strike="noStrike">
                        <a:solidFill>
                          <a:srgbClr val="000000"/>
                        </a:solidFill>
                        <a:latin typeface="ＭＳ Ｐゴシック"/>
                      </a:endParaRPr>
                    </a:p>
                  </a:txBody>
                  <a:tcPr marL="3623" marR="3623" marT="3623" marB="0" anchor="ctr">
                    <a:lnL>
                      <a:noFill/>
                    </a:lnL>
                    <a:lnR>
                      <a:noFill/>
                    </a:lnR>
                    <a:lnT>
                      <a:noFill/>
                    </a:lnT>
                    <a:lnB>
                      <a:noFill/>
                    </a:lnB>
                  </a:tcPr>
                </a:tc>
                <a:tc>
                  <a:txBody>
                    <a:bodyPr/>
                    <a:lstStyle/>
                    <a:p>
                      <a:pPr algn="l" fontAlgn="ctr"/>
                      <a:r>
                        <a:rPr lang="ja-JP" altLang="en-US" sz="1100" b="1" i="0" u="none" strike="noStrike">
                          <a:solidFill>
                            <a:srgbClr val="000000"/>
                          </a:solidFill>
                          <a:latin typeface="ＭＳ Ｐゴシック"/>
                        </a:rPr>
                        <a:t>■所要時間</a:t>
                      </a:r>
                    </a:p>
                  </a:txBody>
                  <a:tcPr marL="3623" marR="3623" marT="3623" marB="0" anchor="ctr">
                    <a:lnL>
                      <a:noFill/>
                    </a:lnL>
                    <a:lnR>
                      <a:noFill/>
                    </a:lnR>
                    <a:lnT>
                      <a:noFill/>
                    </a:lnT>
                    <a:lnB>
                      <a:noFill/>
                    </a:lnB>
                  </a:tcPr>
                </a:tc>
              </a:tr>
              <a:tr h="214067">
                <a:tc gridSpan="2">
                  <a:txBody>
                    <a:bodyPr/>
                    <a:lstStyle/>
                    <a:p>
                      <a:pPr algn="l" fontAlgn="ctr"/>
                      <a:r>
                        <a:rPr lang="ja-JP" altLang="en-US" sz="1000" b="0" i="0" u="none" strike="noStrike">
                          <a:solidFill>
                            <a:srgbClr val="000000"/>
                          </a:solidFill>
                          <a:latin typeface="ＭＳ Ｐゴシック"/>
                        </a:rPr>
                        <a:t>テーブル対面で実施。１人のスタッフが２人の参加者を見る。</a:t>
                      </a:r>
                    </a:p>
                  </a:txBody>
                  <a:tcPr marL="3623" marR="3623" marT="3623" marB="0" anchor="ctr">
                    <a:lnL>
                      <a:noFill/>
                    </a:lnL>
                    <a:lnR>
                      <a:noFill/>
                    </a:lnR>
                    <a:lnT>
                      <a:noFill/>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a:noFill/>
                    </a:lnL>
                    <a:lnR>
                      <a:noFill/>
                    </a:lnR>
                    <a:lnT>
                      <a:noFill/>
                    </a:lnT>
                    <a:lnB>
                      <a:noFill/>
                    </a:lnB>
                  </a:tcPr>
                </a:tc>
                <a:tc>
                  <a:txBody>
                    <a:bodyPr/>
                    <a:lstStyle/>
                    <a:p>
                      <a:pPr algn="l" fontAlgn="ctr"/>
                      <a:r>
                        <a:rPr lang="ja-JP" altLang="en-US" sz="1000" b="0" i="0" u="none" strike="noStrike">
                          <a:solidFill>
                            <a:srgbClr val="000000"/>
                          </a:solidFill>
                          <a:latin typeface="ＭＳ Ｐゴシック"/>
                        </a:rPr>
                        <a:t>１０分</a:t>
                      </a:r>
                    </a:p>
                  </a:txBody>
                  <a:tcPr marL="3623" marR="3623" marT="3623" marB="0" anchor="ctr">
                    <a:lnL>
                      <a:noFill/>
                    </a:lnL>
                    <a:lnR>
                      <a:noFill/>
                    </a:lnR>
                    <a:lnT>
                      <a:noFill/>
                    </a:lnT>
                    <a:lnB>
                      <a:noFill/>
                    </a:lnB>
                  </a:tcPr>
                </a:tc>
              </a:tr>
              <a:tr h="277943">
                <a:tc gridSpan="2">
                  <a:txBody>
                    <a:bodyPr/>
                    <a:lstStyle/>
                    <a:p>
                      <a:pPr algn="l" fontAlgn="ctr"/>
                      <a:r>
                        <a:rPr lang="ja-JP" altLang="en-US" sz="1000" b="0" i="0" u="none" strike="noStrike">
                          <a:solidFill>
                            <a:srgbClr val="000000"/>
                          </a:solidFill>
                          <a:latin typeface="ＭＳ Ｐゴシック"/>
                        </a:rPr>
                        <a:t>スタッフ３人で実施</a:t>
                      </a:r>
                    </a:p>
                  </a:txBody>
                  <a:tcPr marL="3623" marR="3623" marT="3623" marB="0" anchor="ctr">
                    <a:lnL>
                      <a:noFill/>
                    </a:lnL>
                    <a:lnR>
                      <a:noFill/>
                    </a:lnR>
                    <a:lnT>
                      <a:noFill/>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a:noFill/>
                    </a:lnL>
                    <a:lnR>
                      <a:noFill/>
                    </a:lnR>
                    <a:lnT>
                      <a:noFill/>
                    </a:lnT>
                    <a:lnB>
                      <a:noFill/>
                    </a:lnB>
                  </a:tcPr>
                </a:tc>
                <a:tc>
                  <a:txBody>
                    <a:bodyPr/>
                    <a:lstStyle/>
                    <a:p>
                      <a:endParaRPr kumimoji="1" lang="ja-JP" altLang="en-US" sz="1800"/>
                    </a:p>
                  </a:txBody>
                  <a:tcPr marL="3623" marR="3623" marT="3623" marB="0" anchor="ctr">
                    <a:lnL>
                      <a:noFill/>
                    </a:lnL>
                    <a:lnR>
                      <a:noFill/>
                    </a:lnR>
                    <a:lnT>
                      <a:noFill/>
                    </a:lnT>
                    <a:lnB>
                      <a:noFill/>
                    </a:lnB>
                  </a:tcPr>
                </a:tc>
              </a:tr>
              <a:tr h="277943">
                <a:tc gridSpan="2">
                  <a:txBody>
                    <a:bodyPr/>
                    <a:lstStyle/>
                    <a:p>
                      <a:pPr algn="l" fontAlgn="ctr"/>
                      <a:r>
                        <a:rPr lang="ja-JP" altLang="en-US" sz="1100" b="1" i="0" u="none" strike="noStrike">
                          <a:solidFill>
                            <a:srgbClr val="000000"/>
                          </a:solidFill>
                          <a:latin typeface="ＭＳ Ｐゴシック"/>
                        </a:rPr>
                        <a:t>■展開</a:t>
                      </a:r>
                    </a:p>
                  </a:txBody>
                  <a:tcPr marL="3623" marR="3623" marT="3623" marB="0" anchor="ctr">
                    <a:lnL>
                      <a:noFill/>
                    </a:lnL>
                    <a:lnR>
                      <a:noFill/>
                    </a:lnR>
                    <a:lnT>
                      <a:noFill/>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a:noFill/>
                    </a:lnL>
                    <a:lnR>
                      <a:noFill/>
                    </a:lnR>
                    <a:lnT>
                      <a:noFill/>
                    </a:lnT>
                    <a:lnB>
                      <a:noFill/>
                    </a:lnB>
                  </a:tcPr>
                </a:tc>
                <a:tc>
                  <a:txBody>
                    <a:bodyPr/>
                    <a:lstStyle/>
                    <a:p>
                      <a:endParaRPr kumimoji="1" lang="ja-JP" altLang="en-US" sz="1800"/>
                    </a:p>
                  </a:txBody>
                  <a:tcPr marL="3623" marR="3623" marT="3623" marB="0" anchor="ctr">
                    <a:lnL>
                      <a:noFill/>
                    </a:lnL>
                    <a:lnR>
                      <a:noFill/>
                    </a:lnR>
                    <a:lnT>
                      <a:noFill/>
                    </a:lnT>
                    <a:lnB>
                      <a:noFill/>
                    </a:lnB>
                  </a:tcPr>
                </a:tc>
              </a:tr>
              <a:tr h="188681">
                <a:tc gridSpan="2">
                  <a:txBody>
                    <a:bodyPr/>
                    <a:lstStyle/>
                    <a:p>
                      <a:pPr algn="l" fontAlgn="ctr"/>
                      <a:r>
                        <a:rPr lang="ja-JP" altLang="en-US" sz="1100" b="1" i="0" u="none" strike="noStrike">
                          <a:solidFill>
                            <a:srgbClr val="000000"/>
                          </a:solidFill>
                          <a:latin typeface="ＭＳ Ｐゴシック"/>
                        </a:rPr>
                        <a:t>１．導入</a:t>
                      </a:r>
                    </a:p>
                  </a:txBody>
                  <a:tcPr marL="3623" marR="3623" marT="3623"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ctr"/>
                      <a:endParaRPr lang="ja-JP" altLang="en-US" sz="1050" b="0" i="0" u="none" strike="noStrike">
                        <a:solidFill>
                          <a:srgbClr val="000000"/>
                        </a:solidFill>
                        <a:latin typeface="ＭＳ Ｐゴシック"/>
                      </a:endParaRPr>
                    </a:p>
                  </a:txBody>
                  <a:tcPr marL="3623" marR="3623" marT="3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latin typeface="ＭＳ Ｐゴシック"/>
                        </a:rPr>
                        <a:t>２分</a:t>
                      </a:r>
                    </a:p>
                  </a:txBody>
                  <a:tcPr marL="3623" marR="3623" marT="3623" marB="0" anchor="ctr">
                    <a:lnL>
                      <a:noFill/>
                    </a:lnL>
                    <a:lnR>
                      <a:noFill/>
                    </a:lnR>
                    <a:lnT>
                      <a:noFill/>
                    </a:lnT>
                    <a:lnB w="6350" cap="flat" cmpd="sng" algn="ctr">
                      <a:solidFill>
                        <a:srgbClr val="000000"/>
                      </a:solidFill>
                      <a:prstDash val="solid"/>
                      <a:round/>
                      <a:headEnd type="none" w="med" len="med"/>
                      <a:tailEnd type="none" w="med" len="med"/>
                    </a:lnB>
                  </a:tcPr>
                </a:tc>
              </a:tr>
              <a:tr h="323663">
                <a:tc gridSpan="2">
                  <a:txBody>
                    <a:bodyPr/>
                    <a:lstStyle/>
                    <a:p>
                      <a:pPr algn="l" fontAlgn="ctr"/>
                      <a:r>
                        <a:rPr lang="ja-JP" altLang="en-US" sz="1000" b="0" i="0" u="none" strike="noStrike">
                          <a:solidFill>
                            <a:srgbClr val="000000"/>
                          </a:solidFill>
                          <a:latin typeface="ＭＳ Ｐゴシック"/>
                        </a:rPr>
                        <a:t>ここでは、誰もが簡単に行える応急救護について学んで帰ってもらいたいと思います。</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a:solidFill>
                            <a:srgbClr val="000000"/>
                          </a:solidFill>
                          <a:latin typeface="ＭＳ Ｐゴシック"/>
                        </a:rPr>
                        <a:t>　</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3663">
                <a:tc gridSpan="2">
                  <a:txBody>
                    <a:bodyPr/>
                    <a:lstStyle/>
                    <a:p>
                      <a:pPr algn="l" fontAlgn="ctr"/>
                      <a:r>
                        <a:rPr lang="ja-JP" altLang="en-US" sz="1000" b="0" i="0" u="none" strike="noStrike">
                          <a:solidFill>
                            <a:srgbClr val="000000"/>
                          </a:solidFill>
                          <a:latin typeface="ＭＳ Ｐゴシック"/>
                        </a:rPr>
                        <a:t>災害時に限らず、スポーツ中や野外での活動中に思わぬケガをすることがあるよね。</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ＭＳ Ｐゴシック"/>
                        </a:rPr>
                        <a:t>　</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23663">
                <a:tc gridSpan="2">
                  <a:txBody>
                    <a:bodyPr/>
                    <a:lstStyle/>
                    <a:p>
                      <a:pPr algn="l" fontAlgn="ctr"/>
                      <a:r>
                        <a:rPr lang="ja-JP" altLang="en-US" sz="1000" b="0" i="0" u="none" strike="noStrike">
                          <a:solidFill>
                            <a:srgbClr val="000000"/>
                          </a:solidFill>
                          <a:latin typeface="ＭＳ Ｐゴシック"/>
                        </a:rPr>
                        <a:t>ボーイスカウトでは、活動中に着用しているこのネッカチーフと呼んでいるものを使って、応急救護を行うことがあります。</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ＭＳ Ｐゴシック"/>
                        </a:rPr>
                        <a:t>　</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83683">
                <a:tc gridSpan="2">
                  <a:txBody>
                    <a:bodyPr/>
                    <a:lstStyle/>
                    <a:p>
                      <a:pPr algn="l" fontAlgn="ctr"/>
                      <a:r>
                        <a:rPr lang="ja-JP" altLang="en-US" sz="1000" b="0" i="0" u="none" strike="noStrike">
                          <a:solidFill>
                            <a:srgbClr val="000000"/>
                          </a:solidFill>
                          <a:latin typeface="ＭＳ Ｐゴシック"/>
                        </a:rPr>
                        <a:t>時間がある人には、これも覚えて帰ってもらえればと思いますが、今日はこれからみんなの家にもあるもので簡単にできる方法をやってみましょう。</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参加人数によっては、先にネッカチーフを用いた救急法を実施。</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88681">
                <a:tc gridSpan="2">
                  <a:txBody>
                    <a:bodyPr/>
                    <a:lstStyle/>
                    <a:p>
                      <a:pPr algn="l" fontAlgn="ctr"/>
                      <a:r>
                        <a:rPr lang="zh-TW" altLang="en-US" sz="1100" b="1" i="0" u="none" strike="noStrike" dirty="0">
                          <a:solidFill>
                            <a:srgbClr val="000000"/>
                          </a:solidFill>
                          <a:latin typeface="ＭＳ Ｐゴシック" pitchFamily="50" charset="-128"/>
                          <a:ea typeface="ＭＳ Ｐゴシック" pitchFamily="50" charset="-128"/>
                        </a:rPr>
                        <a:t>２．手順説明</a:t>
                      </a:r>
                    </a:p>
                  </a:txBody>
                  <a:tcPr marL="3623" marR="3623" marT="3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ja-JP" altLang="en-US" sz="1050" b="0" i="0" u="none" strike="noStrike">
                        <a:solidFill>
                          <a:srgbClr val="000000"/>
                        </a:solidFill>
                        <a:latin typeface="ＭＳ Ｐゴシック"/>
                      </a:endParaRPr>
                    </a:p>
                  </a:txBody>
                  <a:tcPr marL="3623" marR="3623" marT="3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latin typeface="ＭＳ Ｐゴシック"/>
                        </a:rPr>
                        <a:t>６分</a:t>
                      </a:r>
                    </a:p>
                  </a:txBody>
                  <a:tcPr marL="3623" marR="3623" marT="3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663">
                <a:tc gridSpan="2">
                  <a:txBody>
                    <a:bodyPr/>
                    <a:lstStyle/>
                    <a:p>
                      <a:pPr algn="l" fontAlgn="ctr"/>
                      <a:r>
                        <a:rPr lang="ja-JP" altLang="en-US" sz="1000" b="0" i="0" u="none" strike="noStrike">
                          <a:solidFill>
                            <a:srgbClr val="000000"/>
                          </a:solidFill>
                          <a:latin typeface="ＭＳ Ｐゴシック"/>
                        </a:rPr>
                        <a:t>用意してもらうのは、家にあるスーパーの買い物袋です。少し大きめのものがあるといいです。</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a:solidFill>
                            <a:srgbClr val="000000"/>
                          </a:solidFill>
                          <a:latin typeface="ＭＳ Ｐゴシック"/>
                        </a:rPr>
                        <a:t>ビニール袋を各参加者に配付。ハサミを卓上に準備。</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3663">
                <a:tc gridSpan="2">
                  <a:txBody>
                    <a:bodyPr/>
                    <a:lstStyle/>
                    <a:p>
                      <a:pPr algn="l" fontAlgn="ctr"/>
                      <a:r>
                        <a:rPr lang="ja-JP" altLang="en-US" sz="1000" b="0" i="0" u="none" strike="noStrike">
                          <a:solidFill>
                            <a:srgbClr val="000000"/>
                          </a:solidFill>
                          <a:latin typeface="ＭＳ Ｐゴシック"/>
                        </a:rPr>
                        <a:t>袋の横側を底まで切ります。手で切ることができるけど、できない人はハサミを使ってね。</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ＭＳ Ｐゴシック"/>
                        </a:rPr>
                        <a:t>参加人数によっては、マンツーマン。人数超過の場合は、別ブースへ誘導。</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3643">
                <a:tc gridSpan="2">
                  <a:txBody>
                    <a:bodyPr/>
                    <a:lstStyle/>
                    <a:p>
                      <a:pPr algn="l" fontAlgn="ctr"/>
                      <a:r>
                        <a:rPr lang="ja-JP" altLang="en-US" sz="1000" b="0" i="0" u="none" strike="noStrike">
                          <a:solidFill>
                            <a:srgbClr val="000000"/>
                          </a:solidFill>
                          <a:latin typeface="ＭＳ Ｐゴシック"/>
                        </a:rPr>
                        <a:t>そして、反対の横側は底から１０ｃｍくらい残して切ります。</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ＭＳ Ｐゴシック"/>
                        </a:rPr>
                        <a:t>　</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23663">
                <a:tc gridSpan="2">
                  <a:txBody>
                    <a:bodyPr/>
                    <a:lstStyle/>
                    <a:p>
                      <a:pPr algn="l" fontAlgn="ctr"/>
                      <a:r>
                        <a:rPr lang="ja-JP" altLang="en-US" sz="1000" b="0" i="0" u="none" strike="noStrike">
                          <a:solidFill>
                            <a:srgbClr val="000000"/>
                          </a:solidFill>
                          <a:latin typeface="ＭＳ Ｐゴシック"/>
                        </a:rPr>
                        <a:t>底まで切った側が指の方にくるように腕を袋に通します。１０ｃｍくらい残した側は肘の方にきます。</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ＭＳ Ｐゴシック"/>
                        </a:rPr>
                        <a:t>　</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3643">
                <a:tc gridSpan="2">
                  <a:txBody>
                    <a:bodyPr/>
                    <a:lstStyle/>
                    <a:p>
                      <a:pPr algn="l" fontAlgn="ctr"/>
                      <a:r>
                        <a:rPr lang="ja-JP" altLang="en-US" sz="1000" b="0" i="0" u="none" strike="noStrike">
                          <a:solidFill>
                            <a:srgbClr val="000000"/>
                          </a:solidFill>
                          <a:latin typeface="ＭＳ Ｐゴシック"/>
                        </a:rPr>
                        <a:t>腕を通したら、袋の取っての部分を重ねて、頭を通して首にかけます。</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ＭＳ Ｐゴシック"/>
                        </a:rPr>
                        <a:t>　</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6941">
                <a:tc gridSpan="2">
                  <a:txBody>
                    <a:bodyPr/>
                    <a:lstStyle/>
                    <a:p>
                      <a:pPr algn="l" fontAlgn="ctr"/>
                      <a:r>
                        <a:rPr lang="ja-JP" altLang="en-US" sz="1000" b="0" i="0" u="none" strike="noStrike">
                          <a:solidFill>
                            <a:srgbClr val="000000"/>
                          </a:solidFill>
                          <a:latin typeface="ＭＳ Ｐゴシック"/>
                        </a:rPr>
                        <a:t>（場合によっては、吊るされて楽な位置まで調整する）</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ＭＳ Ｐゴシック"/>
                        </a:rPr>
                        <a:t>　</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6941">
                <a:tc gridSpan="2">
                  <a:txBody>
                    <a:bodyPr/>
                    <a:lstStyle/>
                    <a:p>
                      <a:pPr algn="l" fontAlgn="ctr"/>
                      <a:r>
                        <a:rPr lang="ja-JP" altLang="en-US" sz="1000" b="0" i="0" u="none" strike="noStrike">
                          <a:solidFill>
                            <a:srgbClr val="000000"/>
                          </a:solidFill>
                          <a:latin typeface="ＭＳ Ｐゴシック"/>
                        </a:rPr>
                        <a:t>これで骨折した時などの固定になります。</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ＭＳ Ｐゴシック"/>
                        </a:rPr>
                        <a:t>　</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6941">
                <a:tc gridSpan="2">
                  <a:txBody>
                    <a:bodyPr/>
                    <a:lstStyle/>
                    <a:p>
                      <a:pPr algn="l" fontAlgn="ctr"/>
                      <a:r>
                        <a:rPr lang="ja-JP" altLang="en-US" sz="1000" b="0" i="0" u="none" strike="noStrike">
                          <a:solidFill>
                            <a:srgbClr val="000000"/>
                          </a:solidFill>
                          <a:latin typeface="ＭＳ Ｐゴシック"/>
                        </a:rPr>
                        <a:t>新聞紙など腕の固定になるものがあれば、さらに役立ちます。</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　</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88681">
                <a:tc gridSpan="2">
                  <a:txBody>
                    <a:bodyPr/>
                    <a:lstStyle/>
                    <a:p>
                      <a:pPr algn="l" fontAlgn="ctr"/>
                      <a:r>
                        <a:rPr lang="ja-JP" altLang="en-US" sz="1100" b="1" i="0" u="none" strike="noStrike" dirty="0">
                          <a:solidFill>
                            <a:srgbClr val="000000"/>
                          </a:solidFill>
                          <a:latin typeface="ＭＳ Ｐゴシック"/>
                        </a:rPr>
                        <a:t>３．振り返り</a:t>
                      </a:r>
                    </a:p>
                  </a:txBody>
                  <a:tcPr marL="3623" marR="3623" marT="3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ja-JP" altLang="en-US" sz="1050" b="0" i="0" u="none" strike="noStrike">
                        <a:solidFill>
                          <a:srgbClr val="000000"/>
                        </a:solidFill>
                        <a:latin typeface="ＭＳ Ｐゴシック"/>
                      </a:endParaRPr>
                    </a:p>
                  </a:txBody>
                  <a:tcPr marL="3623" marR="3623" marT="3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latin typeface="ＭＳ Ｐゴシック"/>
                        </a:rPr>
                        <a:t>２分</a:t>
                      </a:r>
                    </a:p>
                  </a:txBody>
                  <a:tcPr marL="3623" marR="3623" marT="3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663">
                <a:tc gridSpan="2">
                  <a:txBody>
                    <a:bodyPr/>
                    <a:lstStyle/>
                    <a:p>
                      <a:pPr algn="l" fontAlgn="ctr"/>
                      <a:r>
                        <a:rPr lang="ja-JP" altLang="en-US" sz="1000" b="0" i="0" u="none" strike="noStrike">
                          <a:solidFill>
                            <a:srgbClr val="000000"/>
                          </a:solidFill>
                          <a:latin typeface="ＭＳ Ｐゴシック"/>
                        </a:rPr>
                        <a:t>袋や新聞紙などみんなの身近にあるものは、今みんなが覚えたもの以外にもいろいろ役立ちます。</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a:solidFill>
                            <a:srgbClr val="000000"/>
                          </a:solidFill>
                          <a:latin typeface="ＭＳ Ｐゴシック"/>
                        </a:rPr>
                        <a:t>　</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3663">
                <a:tc gridSpan="2">
                  <a:txBody>
                    <a:bodyPr/>
                    <a:lstStyle/>
                    <a:p>
                      <a:pPr algn="l" fontAlgn="ctr"/>
                      <a:r>
                        <a:rPr lang="ja-JP" altLang="en-US" sz="1000" b="0" i="0" u="none" strike="noStrike">
                          <a:solidFill>
                            <a:srgbClr val="000000"/>
                          </a:solidFill>
                          <a:latin typeface="ＭＳ Ｐゴシック"/>
                        </a:rPr>
                        <a:t>ビニール袋は止血する時に使ったり、新聞紙であれば、簡易なスリッパを作ったり、寒さをしのぐアイテムとしても役立ちます。</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ＭＳ Ｐゴシック"/>
                        </a:rPr>
                        <a:t>　</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643703">
                <a:tc gridSpan="2">
                  <a:txBody>
                    <a:bodyPr/>
                    <a:lstStyle/>
                    <a:p>
                      <a:pPr algn="l" fontAlgn="ctr"/>
                      <a:r>
                        <a:rPr lang="ja-JP" altLang="en-US" sz="1000" b="0" i="0" u="none" strike="noStrike">
                          <a:solidFill>
                            <a:srgbClr val="000000"/>
                          </a:solidFill>
                          <a:latin typeface="ＭＳ Ｐゴシック"/>
                        </a:rPr>
                        <a:t>ボーイスカウトは普段、「そなえよつねに」のモットーでこのような体験を通じて、生きていく上で重要なことを身につける活動をしています。他にも役立つスキルを知りたい人は是非一緒にボーイスカウトで活動しよう！相談コーナーに来てね。</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ctr"/>
                      <a:endParaRPr lang="ja-JP" altLang="en-US" sz="1050" b="0" i="0" u="none" strike="noStrike">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latin typeface="ＭＳ Ｐゴシック"/>
                        </a:rPr>
                        <a:t>　</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83683">
                <a:tc gridSpan="2">
                  <a:txBody>
                    <a:bodyPr/>
                    <a:lstStyle/>
                    <a:p>
                      <a:pPr algn="l" fontAlgn="ctr"/>
                      <a:r>
                        <a:rPr lang="ja-JP" altLang="en-US" sz="1000" b="0" i="0" u="none" strike="noStrike">
                          <a:solidFill>
                            <a:srgbClr val="000000"/>
                          </a:solidFill>
                          <a:latin typeface="ＭＳ Ｐゴシック"/>
                        </a:rPr>
                        <a:t>これで体験プログラムを終わります。まだ他のブースを回っていない人は挑戦していってね。最後には、お土産がもらえるよ。ありがとうございました～！</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50" b="0" i="0" u="none" strike="noStrike" dirty="0">
                        <a:solidFill>
                          <a:srgbClr val="000000"/>
                        </a:solidFill>
                        <a:latin typeface="ＭＳ Ｐゴシック"/>
                      </a:endParaRP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時間がある人には、ネッカチーフを用いた方法も実施。</a:t>
                      </a:r>
                    </a:p>
                  </a:txBody>
                  <a:tcPr marL="3623" marR="3623" marT="3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7" name="スライド番号プレースホルダ 6"/>
          <p:cNvSpPr>
            <a:spLocks noGrp="1"/>
          </p:cNvSpPr>
          <p:nvPr>
            <p:ph type="sldNum" sz="quarter" idx="12"/>
          </p:nvPr>
        </p:nvSpPr>
        <p:spPr/>
        <p:txBody>
          <a:bodyPr/>
          <a:lstStyle/>
          <a:p>
            <a:fld id="{6368A3E3-6C6B-44E3-AAED-2F6A7AD44A62}" type="slidenum">
              <a:rPr kumimoji="1" lang="ja-JP" altLang="en-US" smtClean="0"/>
              <a:pPr/>
              <a:t>14</a:t>
            </a:fld>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79512"/>
            <a:ext cx="2304256" cy="307777"/>
          </a:xfrm>
          <a:prstGeom prst="rect">
            <a:avLst/>
          </a:prstGeom>
          <a:noFill/>
        </p:spPr>
        <p:txBody>
          <a:bodyPr wrap="square" rtlCol="0">
            <a:spAutoFit/>
          </a:bodyPr>
          <a:lstStyle/>
          <a:p>
            <a:r>
              <a:rPr kumimoji="1" lang="ja-JP" altLang="en-US" sz="1400" dirty="0" smtClean="0">
                <a:latin typeface="メイリオ" pitchFamily="50" charset="-128"/>
                <a:ea typeface="メイリオ" pitchFamily="50" charset="-128"/>
                <a:cs typeface="メイリオ" pitchFamily="50" charset="-128"/>
              </a:rPr>
              <a:t>プログラムヒント集</a:t>
            </a:r>
            <a:endParaRPr kumimoji="1" lang="ja-JP" altLang="en-US" sz="1400" dirty="0">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332656" y="971600"/>
            <a:ext cx="3096344" cy="769441"/>
          </a:xfrm>
          <a:prstGeom prst="rect">
            <a:avLst/>
          </a:prstGeom>
          <a:noFill/>
        </p:spPr>
        <p:txBody>
          <a:bodyPr wrap="square" rtlCol="0">
            <a:spAutoFit/>
          </a:bodyPr>
          <a:lstStyle/>
          <a:p>
            <a:r>
              <a:rPr kumimoji="1" lang="ja-JP" altLang="en-US" sz="1100" dirty="0" smtClean="0">
                <a:latin typeface="メイリオ" pitchFamily="50" charset="-128"/>
                <a:ea typeface="メイリオ" pitchFamily="50" charset="-128"/>
                <a:cs typeface="メイリオ" pitchFamily="50" charset="-128"/>
              </a:rPr>
              <a:t>ＮＨＫ防災クイズ</a:t>
            </a:r>
            <a:endParaRPr kumimoji="1" lang="en-US" altLang="ja-JP" sz="1100" dirty="0" smtClean="0">
              <a:latin typeface="メイリオ" pitchFamily="50" charset="-128"/>
              <a:ea typeface="メイリオ" pitchFamily="50" charset="-128"/>
              <a:cs typeface="メイリオ" pitchFamily="50" charset="-128"/>
            </a:endParaRPr>
          </a:p>
          <a:p>
            <a:r>
              <a:rPr kumimoji="1" lang="ja-JP" altLang="en-US" sz="1100" dirty="0" smtClean="0">
                <a:latin typeface="メイリオ" pitchFamily="50" charset="-128"/>
                <a:ea typeface="メイリオ" pitchFamily="50" charset="-128"/>
                <a:cs typeface="メイリオ" pitchFamily="50" charset="-128"/>
              </a:rPr>
              <a:t>ＷＥＢ上にある防災クイズをＰＣを用いて展開。ネット環境を整備する必要がある。</a:t>
            </a:r>
            <a:endParaRPr kumimoji="1" lang="en-US" altLang="ja-JP" sz="1100" dirty="0" smtClean="0">
              <a:latin typeface="メイリオ" pitchFamily="50" charset="-128"/>
              <a:ea typeface="メイリオ" pitchFamily="50" charset="-128"/>
              <a:cs typeface="メイリオ" pitchFamily="50" charset="-128"/>
            </a:endParaRPr>
          </a:p>
          <a:p>
            <a:r>
              <a:rPr lang="en-US" altLang="ja-JP" sz="1100" dirty="0" smtClean="0">
                <a:latin typeface="メイリオ" pitchFamily="50" charset="-128"/>
                <a:ea typeface="メイリオ" pitchFamily="50" charset="-128"/>
                <a:cs typeface="メイリオ" pitchFamily="50" charset="-128"/>
              </a:rPr>
              <a:t>http://www.nhk.or.jp/311shogen/fa/quiz/</a:t>
            </a:r>
            <a:endParaRPr lang="ja-JP" altLang="ja-JP" sz="1100" dirty="0">
              <a:latin typeface="メイリオ" pitchFamily="50" charset="-128"/>
              <a:ea typeface="メイリオ" pitchFamily="50" charset="-128"/>
              <a:cs typeface="メイリオ" pitchFamily="50" charset="-128"/>
            </a:endParaRPr>
          </a:p>
        </p:txBody>
      </p:sp>
      <p:pic>
        <p:nvPicPr>
          <p:cNvPr id="1026" name="Picture 2" descr="C:\Users\yamada\Desktop\do-mo game.JPG"/>
          <p:cNvPicPr>
            <a:picLocks noChangeAspect="1" noChangeArrowheads="1"/>
          </p:cNvPicPr>
          <p:nvPr/>
        </p:nvPicPr>
        <p:blipFill>
          <a:blip r:embed="rId2" cstate="print"/>
          <a:srcRect/>
          <a:stretch>
            <a:fillRect/>
          </a:stretch>
        </p:blipFill>
        <p:spPr bwMode="auto">
          <a:xfrm>
            <a:off x="2564904" y="683568"/>
            <a:ext cx="720080" cy="479058"/>
          </a:xfrm>
          <a:prstGeom prst="rect">
            <a:avLst/>
          </a:prstGeom>
          <a:noFill/>
        </p:spPr>
      </p:pic>
      <p:cxnSp>
        <p:nvCxnSpPr>
          <p:cNvPr id="8" name="直線コネクタ 7"/>
          <p:cNvCxnSpPr/>
          <p:nvPr/>
        </p:nvCxnSpPr>
        <p:spPr>
          <a:xfrm>
            <a:off x="3429000" y="395536"/>
            <a:ext cx="0" cy="763284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32656" y="2002359"/>
            <a:ext cx="3096344" cy="769441"/>
          </a:xfrm>
          <a:prstGeom prst="rect">
            <a:avLst/>
          </a:prstGeom>
          <a:noFill/>
        </p:spPr>
        <p:txBody>
          <a:bodyPr wrap="square" rtlCol="0">
            <a:spAutoFit/>
          </a:bodyPr>
          <a:lstStyle/>
          <a:p>
            <a:r>
              <a:rPr lang="ja-JP" altLang="en-US" sz="1100" dirty="0" smtClean="0">
                <a:latin typeface="メイリオ" pitchFamily="50" charset="-128"/>
                <a:ea typeface="メイリオ" pitchFamily="50" charset="-128"/>
                <a:cs typeface="メイリオ" pitchFamily="50" charset="-128"/>
              </a:rPr>
              <a:t>全労災の防災クイズ（親子向け）</a:t>
            </a:r>
            <a:endParaRPr lang="en-US" altLang="ja-JP" sz="1100" dirty="0" smtClean="0">
              <a:latin typeface="メイリオ" pitchFamily="50" charset="-128"/>
              <a:ea typeface="メイリオ" pitchFamily="50" charset="-128"/>
              <a:cs typeface="メイリオ" pitchFamily="50" charset="-128"/>
            </a:endParaRPr>
          </a:p>
          <a:p>
            <a:r>
              <a:rPr lang="ja-JP" altLang="en-US" sz="1100" dirty="0">
                <a:latin typeface="メイリオ" pitchFamily="50" charset="-128"/>
                <a:ea typeface="メイリオ" pitchFamily="50" charset="-128"/>
                <a:cs typeface="メイリオ" pitchFamily="50" charset="-128"/>
              </a:rPr>
              <a:t>こちら</a:t>
            </a:r>
            <a:r>
              <a:rPr lang="ja-JP" altLang="en-US" sz="1100" dirty="0" smtClean="0">
                <a:latin typeface="メイリオ" pitchFamily="50" charset="-128"/>
                <a:ea typeface="メイリオ" pitchFamily="50" charset="-128"/>
                <a:cs typeface="メイリオ" pitchFamily="50" charset="-128"/>
              </a:rPr>
              <a:t>もＰＣとネット環境の必要あり。</a:t>
            </a:r>
            <a:endParaRPr lang="en-US" altLang="ja-JP" sz="1100" dirty="0" smtClean="0">
              <a:latin typeface="メイリオ" pitchFamily="50" charset="-128"/>
              <a:ea typeface="メイリオ" pitchFamily="50" charset="-128"/>
              <a:cs typeface="メイリオ" pitchFamily="50" charset="-128"/>
            </a:endParaRPr>
          </a:p>
          <a:p>
            <a:r>
              <a:rPr lang="en-US" altLang="ja-JP" sz="1100" dirty="0" smtClean="0">
                <a:latin typeface="メイリオ" pitchFamily="50" charset="-128"/>
                <a:ea typeface="メイリオ" pitchFamily="50" charset="-128"/>
                <a:cs typeface="メイリオ" pitchFamily="50" charset="-128"/>
              </a:rPr>
              <a:t>http</a:t>
            </a:r>
            <a:r>
              <a:rPr lang="en-US" altLang="ja-JP" sz="1100" dirty="0">
                <a:latin typeface="メイリオ" pitchFamily="50" charset="-128"/>
                <a:ea typeface="メイリオ" pitchFamily="50" charset="-128"/>
                <a:cs typeface="メイリオ" pitchFamily="50" charset="-128"/>
              </a:rPr>
              <a:t>://www.zenrosai.coop/stories/bousai/cafe/quiz.html</a:t>
            </a:r>
            <a:endParaRPr lang="ja-JP" altLang="ja-JP" sz="1100" dirty="0">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3407792" y="4135760"/>
            <a:ext cx="3096344" cy="1107996"/>
          </a:xfrm>
          <a:prstGeom prst="rect">
            <a:avLst/>
          </a:prstGeom>
          <a:noFill/>
        </p:spPr>
        <p:txBody>
          <a:bodyPr wrap="square" rtlCol="0">
            <a:spAutoFit/>
          </a:bodyPr>
          <a:lstStyle/>
          <a:p>
            <a:r>
              <a:rPr lang="ja-JP" altLang="ja-JP" sz="1100" dirty="0" smtClean="0">
                <a:latin typeface="メイリオ" pitchFamily="50" charset="-128"/>
                <a:ea typeface="メイリオ" pitchFamily="50" charset="-128"/>
                <a:cs typeface="メイリオ" pitchFamily="50" charset="-128"/>
              </a:rPr>
              <a:t>防災</a:t>
            </a:r>
            <a:r>
              <a:rPr lang="ja-JP" altLang="ja-JP" sz="1100" dirty="0">
                <a:latin typeface="メイリオ" pitchFamily="50" charset="-128"/>
                <a:ea typeface="メイリオ" pitchFamily="50" charset="-128"/>
                <a:cs typeface="メイリオ" pitchFamily="50" charset="-128"/>
              </a:rPr>
              <a:t>トイレ</a:t>
            </a:r>
            <a:r>
              <a:rPr lang="ja-JP" altLang="ja-JP" sz="1100" dirty="0" smtClean="0">
                <a:latin typeface="メイリオ" pitchFamily="50" charset="-128"/>
                <a:ea typeface="メイリオ" pitchFamily="50" charset="-128"/>
                <a:cs typeface="メイリオ" pitchFamily="50" charset="-128"/>
              </a:rPr>
              <a:t>の</a:t>
            </a:r>
            <a:r>
              <a:rPr lang="ja-JP" altLang="en-US" sz="1100" dirty="0" smtClean="0">
                <a:latin typeface="メイリオ" pitchFamily="50" charset="-128"/>
                <a:ea typeface="メイリオ" pitchFamily="50" charset="-128"/>
                <a:cs typeface="メイリオ" pitchFamily="50" charset="-128"/>
              </a:rPr>
              <a:t>作成、展示</a:t>
            </a:r>
            <a:endParaRPr lang="ja-JP" altLang="ja-JP" sz="1100" dirty="0">
              <a:latin typeface="メイリオ" pitchFamily="50" charset="-128"/>
              <a:ea typeface="メイリオ" pitchFamily="50" charset="-128"/>
              <a:cs typeface="メイリオ" pitchFamily="50" charset="-128"/>
            </a:endParaRPr>
          </a:p>
          <a:p>
            <a:r>
              <a:rPr lang="ja-JP" altLang="ja-JP" sz="1100" dirty="0" smtClean="0">
                <a:latin typeface="メイリオ" pitchFamily="50" charset="-128"/>
                <a:ea typeface="メイリオ" pitchFamily="50" charset="-128"/>
                <a:cs typeface="メイリオ" pitchFamily="50" charset="-128"/>
              </a:rPr>
              <a:t>緊急用</a:t>
            </a:r>
            <a:r>
              <a:rPr lang="ja-JP" altLang="ja-JP" sz="1100" dirty="0">
                <a:latin typeface="メイリオ" pitchFamily="50" charset="-128"/>
                <a:ea typeface="メイリオ" pitchFamily="50" charset="-128"/>
                <a:cs typeface="メイリオ" pitchFamily="50" charset="-128"/>
              </a:rPr>
              <a:t>に段ボ－ルとポリ袋を使用</a:t>
            </a:r>
            <a:r>
              <a:rPr lang="ja-JP" altLang="ja-JP" sz="1100" dirty="0" smtClean="0">
                <a:latin typeface="メイリオ" pitchFamily="50" charset="-128"/>
                <a:ea typeface="メイリオ" pitchFamily="50" charset="-128"/>
                <a:cs typeface="メイリオ" pitchFamily="50" charset="-128"/>
              </a:rPr>
              <a:t>して</a:t>
            </a:r>
            <a:r>
              <a:rPr lang="ja-JP" altLang="en-US" sz="1100" dirty="0" smtClean="0">
                <a:latin typeface="メイリオ" pitchFamily="50" charset="-128"/>
                <a:ea typeface="メイリオ" pitchFamily="50" charset="-128"/>
                <a:cs typeface="メイリオ" pitchFamily="50" charset="-128"/>
              </a:rPr>
              <a:t>簡易トイレ作成。</a:t>
            </a:r>
            <a:r>
              <a:rPr lang="ja-JP" altLang="ja-JP" sz="1100" dirty="0" smtClean="0">
                <a:latin typeface="メイリオ" pitchFamily="50" charset="-128"/>
                <a:ea typeface="メイリオ" pitchFamily="50" charset="-128"/>
                <a:cs typeface="メイリオ" pitchFamily="50" charset="-128"/>
              </a:rPr>
              <a:t>水</a:t>
            </a:r>
            <a:r>
              <a:rPr lang="ja-JP" altLang="ja-JP" sz="1100" dirty="0">
                <a:latin typeface="メイリオ" pitchFamily="50" charset="-128"/>
                <a:ea typeface="メイリオ" pitchFamily="50" charset="-128"/>
                <a:cs typeface="メイリオ" pitchFamily="50" charset="-128"/>
              </a:rPr>
              <a:t>のストックも</a:t>
            </a:r>
            <a:r>
              <a:rPr lang="ja-JP" altLang="ja-JP" sz="1100" dirty="0" smtClean="0">
                <a:latin typeface="メイリオ" pitchFamily="50" charset="-128"/>
                <a:ea typeface="メイリオ" pitchFamily="50" charset="-128"/>
                <a:cs typeface="メイリオ" pitchFamily="50" charset="-128"/>
              </a:rPr>
              <a:t>兼ね</a:t>
            </a:r>
            <a:r>
              <a:rPr lang="ja-JP" altLang="en-US" sz="1100" dirty="0" smtClean="0">
                <a:latin typeface="メイリオ" pitchFamily="50" charset="-128"/>
                <a:ea typeface="メイリオ" pitchFamily="50" charset="-128"/>
                <a:cs typeface="メイリオ" pitchFamily="50" charset="-128"/>
              </a:rPr>
              <a:t>て、</a:t>
            </a:r>
            <a:r>
              <a:rPr lang="en-US" altLang="ja-JP" sz="1100" dirty="0" smtClean="0">
                <a:latin typeface="メイリオ" pitchFamily="50" charset="-128"/>
                <a:ea typeface="メイリオ" pitchFamily="50" charset="-128"/>
                <a:cs typeface="メイリオ" pitchFamily="50" charset="-128"/>
              </a:rPr>
              <a:t>PET</a:t>
            </a:r>
            <a:r>
              <a:rPr lang="ja-JP" altLang="ja-JP" sz="1100" dirty="0">
                <a:latin typeface="メイリオ" pitchFamily="50" charset="-128"/>
                <a:ea typeface="メイリオ" pitchFamily="50" charset="-128"/>
                <a:cs typeface="メイリオ" pitchFamily="50" charset="-128"/>
              </a:rPr>
              <a:t>ボトルの段ボール</a:t>
            </a:r>
            <a:r>
              <a:rPr lang="en-US" altLang="ja-JP" sz="1100" dirty="0">
                <a:latin typeface="メイリオ" pitchFamily="50" charset="-128"/>
                <a:ea typeface="メイリオ" pitchFamily="50" charset="-128"/>
                <a:cs typeface="メイリオ" pitchFamily="50" charset="-128"/>
              </a:rPr>
              <a:t>(1L</a:t>
            </a:r>
            <a:r>
              <a:rPr lang="ja-JP" altLang="ja-JP" sz="1100" dirty="0">
                <a:latin typeface="メイリオ" pitchFamily="50" charset="-128"/>
                <a:ea typeface="メイリオ" pitchFamily="50" charset="-128"/>
                <a:cs typeface="メイリオ" pitchFamily="50" charset="-128"/>
              </a:rPr>
              <a:t>×</a:t>
            </a:r>
            <a:r>
              <a:rPr lang="en-US" altLang="ja-JP" sz="1100" dirty="0">
                <a:latin typeface="メイリオ" pitchFamily="50" charset="-128"/>
                <a:ea typeface="メイリオ" pitchFamily="50" charset="-128"/>
                <a:cs typeface="メイリオ" pitchFamily="50" charset="-128"/>
              </a:rPr>
              <a:t>6</a:t>
            </a:r>
            <a:r>
              <a:rPr lang="ja-JP" altLang="ja-JP" sz="1100" dirty="0">
                <a:latin typeface="メイリオ" pitchFamily="50" charset="-128"/>
                <a:ea typeface="メイリオ" pitchFamily="50" charset="-128"/>
                <a:cs typeface="メイリオ" pitchFamily="50" charset="-128"/>
              </a:rPr>
              <a:t>本入り</a:t>
            </a:r>
            <a:r>
              <a:rPr lang="en-US" altLang="ja-JP" sz="1100" dirty="0">
                <a:latin typeface="メイリオ" pitchFamily="50" charset="-128"/>
                <a:ea typeface="メイリオ" pitchFamily="50" charset="-128"/>
                <a:cs typeface="メイリオ" pitchFamily="50" charset="-128"/>
              </a:rPr>
              <a:t>)</a:t>
            </a:r>
            <a:r>
              <a:rPr lang="ja-JP" altLang="ja-JP" sz="1100" dirty="0">
                <a:latin typeface="メイリオ" pitchFamily="50" charset="-128"/>
                <a:ea typeface="メイリオ" pitchFamily="50" charset="-128"/>
                <a:cs typeface="メイリオ" pitchFamily="50" charset="-128"/>
              </a:rPr>
              <a:t>で、牛乳パックを支柱にした簡易トイレの</a:t>
            </a:r>
            <a:r>
              <a:rPr lang="ja-JP" altLang="ja-JP" sz="1100" dirty="0" smtClean="0">
                <a:latin typeface="メイリオ" pitchFamily="50" charset="-128"/>
                <a:ea typeface="メイリオ" pitchFamily="50" charset="-128"/>
                <a:cs typeface="メイリオ" pitchFamily="50" charset="-128"/>
              </a:rPr>
              <a:t>展示</a:t>
            </a:r>
            <a:r>
              <a:rPr lang="ja-JP" altLang="en-US" sz="1100" dirty="0" smtClean="0">
                <a:latin typeface="メイリオ" pitchFamily="50" charset="-128"/>
                <a:ea typeface="メイリオ" pitchFamily="50" charset="-128"/>
                <a:cs typeface="メイリオ" pitchFamily="50" charset="-128"/>
              </a:rPr>
              <a:t>。</a:t>
            </a:r>
            <a:r>
              <a:rPr lang="ja-JP" altLang="ja-JP" sz="1100" dirty="0" smtClean="0">
                <a:latin typeface="メイリオ" pitchFamily="50" charset="-128"/>
                <a:ea typeface="メイリオ" pitchFamily="50" charset="-128"/>
                <a:cs typeface="メイリオ" pitchFamily="50" charset="-128"/>
              </a:rPr>
              <a:t>下半身</a:t>
            </a:r>
            <a:r>
              <a:rPr lang="ja-JP" altLang="ja-JP" sz="1100" dirty="0">
                <a:latin typeface="メイリオ" pitchFamily="50" charset="-128"/>
                <a:ea typeface="メイリオ" pitchFamily="50" charset="-128"/>
                <a:cs typeface="メイリオ" pitchFamily="50" charset="-128"/>
              </a:rPr>
              <a:t>を隠す役目に、ポンチョが便利</a:t>
            </a:r>
            <a:r>
              <a:rPr lang="en-US" altLang="ja-JP" sz="1100" dirty="0">
                <a:latin typeface="メイリオ" pitchFamily="50" charset="-128"/>
                <a:ea typeface="メイリオ" pitchFamily="50" charset="-128"/>
                <a:cs typeface="メイリオ" pitchFamily="50" charset="-128"/>
              </a:rPr>
              <a:t>! </a:t>
            </a:r>
            <a:endParaRPr lang="ja-JP" altLang="ja-JP" sz="1100" dirty="0">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332656" y="4211960"/>
            <a:ext cx="3096344" cy="1107996"/>
          </a:xfrm>
          <a:prstGeom prst="rect">
            <a:avLst/>
          </a:prstGeom>
          <a:noFill/>
        </p:spPr>
        <p:txBody>
          <a:bodyPr wrap="square" rtlCol="0">
            <a:spAutoFit/>
          </a:bodyPr>
          <a:lstStyle/>
          <a:p>
            <a:r>
              <a:rPr lang="ja-JP" altLang="en-US" sz="1100" dirty="0" smtClean="0">
                <a:latin typeface="メイリオ" pitchFamily="50" charset="-128"/>
                <a:ea typeface="メイリオ" pitchFamily="50" charset="-128"/>
                <a:cs typeface="メイリオ" pitchFamily="50" charset="-128"/>
              </a:rPr>
              <a:t>液状化実験</a:t>
            </a:r>
            <a:endParaRPr lang="en-US" altLang="ja-JP" sz="1100" dirty="0" smtClean="0">
              <a:latin typeface="メイリオ" pitchFamily="50" charset="-128"/>
              <a:ea typeface="メイリオ" pitchFamily="50" charset="-128"/>
              <a:cs typeface="メイリオ" pitchFamily="50" charset="-128"/>
            </a:endParaRPr>
          </a:p>
          <a:p>
            <a:r>
              <a:rPr lang="ja-JP" altLang="ja-JP" sz="1100" dirty="0">
                <a:latin typeface="メイリオ" pitchFamily="50" charset="-128"/>
                <a:ea typeface="メイリオ" pitchFamily="50" charset="-128"/>
                <a:cs typeface="メイリオ" pitchFamily="50" charset="-128"/>
              </a:rPr>
              <a:t>ポリ箱に砂と適量の水を</a:t>
            </a:r>
            <a:r>
              <a:rPr lang="ja-JP" altLang="ja-JP" sz="1100" dirty="0" smtClean="0">
                <a:latin typeface="メイリオ" pitchFamily="50" charset="-128"/>
                <a:ea typeface="メイリオ" pitchFamily="50" charset="-128"/>
                <a:cs typeface="メイリオ" pitchFamily="50" charset="-128"/>
              </a:rPr>
              <a:t>加え</a:t>
            </a:r>
            <a:r>
              <a:rPr lang="ja-JP" altLang="en-US" sz="1100" dirty="0" smtClean="0">
                <a:latin typeface="メイリオ" pitchFamily="50" charset="-128"/>
                <a:ea typeface="メイリオ" pitchFamily="50" charset="-128"/>
                <a:cs typeface="メイリオ" pitchFamily="50" charset="-128"/>
              </a:rPr>
              <a:t>る。</a:t>
            </a:r>
            <a:endParaRPr lang="en-US" altLang="ja-JP" sz="1100" dirty="0" smtClean="0">
              <a:latin typeface="メイリオ" pitchFamily="50" charset="-128"/>
              <a:ea typeface="メイリオ" pitchFamily="50" charset="-128"/>
              <a:cs typeface="メイリオ" pitchFamily="50" charset="-128"/>
            </a:endParaRPr>
          </a:p>
          <a:p>
            <a:r>
              <a:rPr lang="ja-JP" altLang="ja-JP" sz="1100" dirty="0" smtClean="0">
                <a:latin typeface="メイリオ" pitchFamily="50" charset="-128"/>
                <a:ea typeface="メイリオ" pitchFamily="50" charset="-128"/>
                <a:cs typeface="メイリオ" pitchFamily="50" charset="-128"/>
              </a:rPr>
              <a:t>ミニチュア</a:t>
            </a:r>
            <a:r>
              <a:rPr lang="ja-JP" altLang="ja-JP" sz="1100" dirty="0">
                <a:latin typeface="メイリオ" pitchFamily="50" charset="-128"/>
                <a:ea typeface="メイリオ" pitchFamily="50" charset="-128"/>
                <a:cs typeface="メイリオ" pitchFamily="50" charset="-128"/>
              </a:rPr>
              <a:t>－の家や車、鉄塔を</a:t>
            </a:r>
            <a:r>
              <a:rPr lang="ja-JP" altLang="ja-JP" sz="1100" dirty="0" smtClean="0">
                <a:latin typeface="メイリオ" pitchFamily="50" charset="-128"/>
                <a:ea typeface="メイリオ" pitchFamily="50" charset="-128"/>
                <a:cs typeface="メイリオ" pitchFamily="50" charset="-128"/>
              </a:rPr>
              <a:t>置き電動</a:t>
            </a:r>
            <a:r>
              <a:rPr lang="ja-JP" altLang="ja-JP" sz="1100" dirty="0">
                <a:latin typeface="メイリオ" pitchFamily="50" charset="-128"/>
                <a:ea typeface="メイリオ" pitchFamily="50" charset="-128"/>
                <a:cs typeface="メイリオ" pitchFamily="50" charset="-128"/>
              </a:rPr>
              <a:t>肩揉み機で振動加えると、水が一気にわき上がり、建物、自動車</a:t>
            </a:r>
            <a:r>
              <a:rPr lang="ja-JP" altLang="ja-JP" sz="1100" dirty="0" smtClean="0">
                <a:latin typeface="メイリオ" pitchFamily="50" charset="-128"/>
                <a:ea typeface="メイリオ" pitchFamily="50" charset="-128"/>
                <a:cs typeface="メイリオ" pitchFamily="50" charset="-128"/>
              </a:rPr>
              <a:t>、鉄塔</a:t>
            </a:r>
            <a:r>
              <a:rPr lang="ja-JP" altLang="ja-JP" sz="1100" dirty="0">
                <a:latin typeface="メイリオ" pitchFamily="50" charset="-128"/>
                <a:ea typeface="メイリオ" pitchFamily="50" charset="-128"/>
                <a:cs typeface="メイリオ" pitchFamily="50" charset="-128"/>
              </a:rPr>
              <a:t>が傾いて</a:t>
            </a:r>
            <a:r>
              <a:rPr lang="ja-JP" altLang="ja-JP" sz="1100" dirty="0" smtClean="0">
                <a:latin typeface="メイリオ" pitchFamily="50" charset="-128"/>
                <a:ea typeface="メイリオ" pitchFamily="50" charset="-128"/>
                <a:cs typeface="メイリオ" pitchFamily="50" charset="-128"/>
              </a:rPr>
              <a:t>沈下</a:t>
            </a:r>
            <a:r>
              <a:rPr lang="ja-JP" altLang="en-US" sz="1100" dirty="0" smtClean="0">
                <a:latin typeface="メイリオ" pitchFamily="50" charset="-128"/>
                <a:ea typeface="メイリオ" pitchFamily="50" charset="-128"/>
                <a:cs typeface="メイリオ" pitchFamily="50" charset="-128"/>
              </a:rPr>
              <a:t>する。</a:t>
            </a:r>
            <a:r>
              <a:rPr lang="ja-JP" altLang="ja-JP" sz="1100" dirty="0" smtClean="0">
                <a:latin typeface="メイリオ" pitchFamily="50" charset="-128"/>
                <a:ea typeface="メイリオ" pitchFamily="50" charset="-128"/>
                <a:cs typeface="メイリオ" pitchFamily="50" charset="-128"/>
              </a:rPr>
              <a:t>液状化</a:t>
            </a:r>
            <a:r>
              <a:rPr lang="ja-JP" altLang="ja-JP" sz="1100" dirty="0">
                <a:latin typeface="メイリオ" pitchFamily="50" charset="-128"/>
                <a:ea typeface="メイリオ" pitchFamily="50" charset="-128"/>
                <a:cs typeface="メイリオ" pitchFamily="50" charset="-128"/>
              </a:rPr>
              <a:t>の実際を観察し、その怖さを実感する</a:t>
            </a:r>
            <a:r>
              <a:rPr lang="ja-JP" altLang="ja-JP" sz="1100" dirty="0" smtClean="0">
                <a:latin typeface="メイリオ" pitchFamily="50" charset="-128"/>
                <a:ea typeface="メイリオ" pitchFamily="50" charset="-128"/>
                <a:cs typeface="メイリオ" pitchFamily="50" charset="-128"/>
              </a:rPr>
              <a:t>。</a:t>
            </a:r>
            <a:endParaRPr lang="ja-JP" altLang="ja-JP" sz="1100" dirty="0">
              <a:latin typeface="メイリオ" pitchFamily="50" charset="-128"/>
              <a:ea typeface="メイリオ" pitchFamily="50" charset="-128"/>
              <a:cs typeface="メイリオ" pitchFamily="50" charset="-128"/>
            </a:endParaRPr>
          </a:p>
        </p:txBody>
      </p:sp>
      <p:pic>
        <p:nvPicPr>
          <p:cNvPr id="1027" name="Picture 3" descr="DSCF2293"/>
          <p:cNvPicPr>
            <a:picLocks noChangeAspect="1" noChangeArrowheads="1"/>
          </p:cNvPicPr>
          <p:nvPr/>
        </p:nvPicPr>
        <p:blipFill>
          <a:blip r:embed="rId3" cstate="print"/>
          <a:srcRect/>
          <a:stretch>
            <a:fillRect/>
          </a:stretch>
        </p:blipFill>
        <p:spPr bwMode="auto">
          <a:xfrm>
            <a:off x="2636912" y="4067944"/>
            <a:ext cx="648072" cy="431236"/>
          </a:xfrm>
          <a:prstGeom prst="rect">
            <a:avLst/>
          </a:prstGeom>
          <a:noFill/>
          <a:ln w="9525">
            <a:noFill/>
            <a:miter lim="800000"/>
            <a:headEnd/>
            <a:tailEnd/>
          </a:ln>
        </p:spPr>
      </p:pic>
      <p:sp>
        <p:nvSpPr>
          <p:cNvPr id="16" name="テキスト ボックス 15"/>
          <p:cNvSpPr txBox="1"/>
          <p:nvPr/>
        </p:nvSpPr>
        <p:spPr>
          <a:xfrm>
            <a:off x="332656" y="3059832"/>
            <a:ext cx="3096344" cy="769441"/>
          </a:xfrm>
          <a:prstGeom prst="rect">
            <a:avLst/>
          </a:prstGeom>
          <a:noFill/>
        </p:spPr>
        <p:txBody>
          <a:bodyPr wrap="square" rtlCol="0">
            <a:spAutoFit/>
          </a:bodyPr>
          <a:lstStyle/>
          <a:p>
            <a:r>
              <a:rPr lang="ja-JP" altLang="en-US" sz="1100" dirty="0" smtClean="0">
                <a:latin typeface="メイリオ" pitchFamily="50" charset="-128"/>
                <a:ea typeface="メイリオ" pitchFamily="50" charset="-128"/>
                <a:cs typeface="メイリオ" pitchFamily="50" charset="-128"/>
              </a:rPr>
              <a:t>幼児向け防災ゲーム</a:t>
            </a:r>
            <a:endParaRPr lang="en-US" altLang="ja-JP" sz="1100" dirty="0" smtClean="0">
              <a:latin typeface="メイリオ" pitchFamily="50" charset="-128"/>
              <a:ea typeface="メイリオ" pitchFamily="50" charset="-128"/>
              <a:cs typeface="メイリオ" pitchFamily="50" charset="-128"/>
            </a:endParaRPr>
          </a:p>
          <a:p>
            <a:r>
              <a:rPr lang="ja-JP" altLang="en-US" sz="1100" dirty="0" err="1" smtClean="0">
                <a:latin typeface="メイリオ" pitchFamily="50" charset="-128"/>
                <a:ea typeface="メイリオ" pitchFamily="50" charset="-128"/>
                <a:cs typeface="メイリオ" pitchFamily="50" charset="-128"/>
              </a:rPr>
              <a:t>ぼうさい</a:t>
            </a:r>
            <a:r>
              <a:rPr lang="ja-JP" altLang="en-US" sz="1100" dirty="0" smtClean="0">
                <a:latin typeface="メイリオ" pitchFamily="50" charset="-128"/>
                <a:ea typeface="メイリオ" pitchFamily="50" charset="-128"/>
                <a:cs typeface="メイリオ" pitchFamily="50" charset="-128"/>
              </a:rPr>
              <a:t>ダック</a:t>
            </a:r>
            <a:endParaRPr lang="en-US" altLang="ja-JP" sz="1100" dirty="0" smtClean="0">
              <a:latin typeface="メイリオ" pitchFamily="50" charset="-128"/>
              <a:ea typeface="メイリオ" pitchFamily="50" charset="-128"/>
              <a:cs typeface="メイリオ" pitchFamily="50" charset="-128"/>
            </a:endParaRPr>
          </a:p>
          <a:p>
            <a:r>
              <a:rPr lang="en-US" altLang="ja-JP" sz="1100" dirty="0" smtClean="0">
                <a:latin typeface="メイリオ" pitchFamily="50" charset="-128"/>
                <a:ea typeface="メイリオ" pitchFamily="50" charset="-128"/>
                <a:cs typeface="メイリオ" pitchFamily="50" charset="-128"/>
              </a:rPr>
              <a:t>http://www.sonpo.or.jp/protection/bousai/duck.html</a:t>
            </a:r>
            <a:endParaRPr lang="ja-JP" altLang="ja-JP" sz="1100" dirty="0">
              <a:latin typeface="メイリオ" pitchFamily="50" charset="-128"/>
              <a:ea typeface="メイリオ" pitchFamily="50" charset="-128"/>
              <a:cs typeface="メイリオ" pitchFamily="50" charset="-128"/>
            </a:endParaRPr>
          </a:p>
        </p:txBody>
      </p:sp>
      <p:pic>
        <p:nvPicPr>
          <p:cNvPr id="1028" name="Picture 4" descr="DSCF2308"/>
          <p:cNvPicPr>
            <a:picLocks noChangeAspect="1" noChangeArrowheads="1"/>
          </p:cNvPicPr>
          <p:nvPr/>
        </p:nvPicPr>
        <p:blipFill>
          <a:blip r:embed="rId4" cstate="print"/>
          <a:srcRect l="16894" t="28314" r="15531" b="20720"/>
          <a:stretch>
            <a:fillRect/>
          </a:stretch>
        </p:blipFill>
        <p:spPr bwMode="auto">
          <a:xfrm>
            <a:off x="2852937" y="2933818"/>
            <a:ext cx="432047" cy="486053"/>
          </a:xfrm>
          <a:prstGeom prst="rect">
            <a:avLst/>
          </a:prstGeom>
          <a:noFill/>
          <a:ln w="9525">
            <a:noFill/>
            <a:miter lim="800000"/>
            <a:headEnd/>
            <a:tailEnd/>
          </a:ln>
        </p:spPr>
      </p:pic>
      <p:sp>
        <p:nvSpPr>
          <p:cNvPr id="18" name="テキスト ボックス 17"/>
          <p:cNvSpPr txBox="1"/>
          <p:nvPr/>
        </p:nvSpPr>
        <p:spPr>
          <a:xfrm>
            <a:off x="404664" y="6660232"/>
            <a:ext cx="3096344" cy="600164"/>
          </a:xfrm>
          <a:prstGeom prst="rect">
            <a:avLst/>
          </a:prstGeom>
          <a:noFill/>
        </p:spPr>
        <p:txBody>
          <a:bodyPr wrap="square" rtlCol="0">
            <a:spAutoFit/>
          </a:bodyPr>
          <a:lstStyle/>
          <a:p>
            <a:r>
              <a:rPr lang="ja-JP" altLang="en-US" sz="1100" dirty="0" smtClean="0">
                <a:latin typeface="メイリオ" pitchFamily="50" charset="-128"/>
                <a:ea typeface="メイリオ" pitchFamily="50" charset="-128"/>
                <a:cs typeface="メイリオ" pitchFamily="50" charset="-128"/>
              </a:rPr>
              <a:t>牛乳パック等身近にあるもので、笛作り</a:t>
            </a:r>
            <a:endParaRPr lang="en-US" altLang="ja-JP" sz="1100" dirty="0" smtClean="0">
              <a:latin typeface="メイリオ" pitchFamily="50" charset="-128"/>
              <a:ea typeface="メイリオ" pitchFamily="50" charset="-128"/>
              <a:cs typeface="メイリオ" pitchFamily="50" charset="-128"/>
            </a:endParaRPr>
          </a:p>
          <a:p>
            <a:r>
              <a:rPr lang="en-US" altLang="ja-JP" sz="1100" dirty="0" smtClean="0">
                <a:latin typeface="メイリオ" pitchFamily="50" charset="-128"/>
                <a:ea typeface="メイリオ" pitchFamily="50" charset="-128"/>
                <a:cs typeface="メイリオ" pitchFamily="50" charset="-128"/>
              </a:rPr>
              <a:t>https://hoiku-me.com/activities/toys/2189/</a:t>
            </a:r>
            <a:endParaRPr lang="ja-JP" altLang="ja-JP" sz="1100" dirty="0">
              <a:latin typeface="メイリオ" pitchFamily="50" charset="-128"/>
              <a:ea typeface="メイリオ" pitchFamily="50" charset="-128"/>
              <a:cs typeface="メイリオ" pitchFamily="50" charset="-128"/>
            </a:endParaRPr>
          </a:p>
        </p:txBody>
      </p:sp>
      <p:sp>
        <p:nvSpPr>
          <p:cNvPr id="19" name="テキスト ボックス 18"/>
          <p:cNvSpPr txBox="1"/>
          <p:nvPr/>
        </p:nvSpPr>
        <p:spPr>
          <a:xfrm>
            <a:off x="3429000" y="1043608"/>
            <a:ext cx="3096344" cy="600164"/>
          </a:xfrm>
          <a:prstGeom prst="rect">
            <a:avLst/>
          </a:prstGeom>
          <a:noFill/>
        </p:spPr>
        <p:txBody>
          <a:bodyPr wrap="square" rtlCol="0">
            <a:spAutoFit/>
          </a:bodyPr>
          <a:lstStyle/>
          <a:p>
            <a:r>
              <a:rPr lang="ja-JP" altLang="en-US" sz="1100" dirty="0" smtClean="0">
                <a:latin typeface="メイリオ" pitchFamily="50" charset="-128"/>
                <a:ea typeface="メイリオ" pitchFamily="50" charset="-128"/>
                <a:cs typeface="メイリオ" pitchFamily="50" charset="-128"/>
              </a:rPr>
              <a:t>簡単担架つくりと搬送体験</a:t>
            </a:r>
            <a:endParaRPr lang="en-US" altLang="ja-JP" sz="1100" dirty="0" smtClean="0">
              <a:latin typeface="メイリオ" pitchFamily="50" charset="-128"/>
              <a:ea typeface="メイリオ" pitchFamily="50" charset="-128"/>
              <a:cs typeface="メイリオ" pitchFamily="50" charset="-128"/>
            </a:endParaRPr>
          </a:p>
          <a:p>
            <a:r>
              <a:rPr lang="ja-JP" altLang="en-US" sz="1100" dirty="0" smtClean="0">
                <a:latin typeface="メイリオ" pitchFamily="50" charset="-128"/>
                <a:ea typeface="メイリオ" pitchFamily="50" charset="-128"/>
                <a:cs typeface="メイリオ" pitchFamily="50" charset="-128"/>
              </a:rPr>
              <a:t>毛布を用いて担架をつくり、子どもたち同士で搬送を体験する。</a:t>
            </a:r>
            <a:endParaRPr lang="ja-JP" altLang="ja-JP" sz="1100" dirty="0">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3429000" y="2051720"/>
            <a:ext cx="2952328" cy="600164"/>
          </a:xfrm>
          <a:prstGeom prst="rect">
            <a:avLst/>
          </a:prstGeom>
          <a:noFill/>
        </p:spPr>
        <p:txBody>
          <a:bodyPr wrap="square" rtlCol="0">
            <a:spAutoFit/>
          </a:bodyPr>
          <a:lstStyle/>
          <a:p>
            <a:r>
              <a:rPr lang="ja-JP" altLang="en-US" sz="1100" dirty="0" smtClean="0">
                <a:latin typeface="メイリオ" pitchFamily="50" charset="-128"/>
                <a:ea typeface="メイリオ" pitchFamily="50" charset="-128"/>
                <a:cs typeface="メイリオ" pitchFamily="50" charset="-128"/>
              </a:rPr>
              <a:t>防災に役立つロープワーク</a:t>
            </a:r>
            <a:endParaRPr lang="en-US" altLang="ja-JP" sz="1100" dirty="0" smtClean="0">
              <a:latin typeface="メイリオ" pitchFamily="50" charset="-128"/>
              <a:ea typeface="メイリオ" pitchFamily="50" charset="-128"/>
              <a:cs typeface="メイリオ" pitchFamily="50" charset="-128"/>
            </a:endParaRPr>
          </a:p>
          <a:p>
            <a:r>
              <a:rPr lang="ja-JP" altLang="en-US" sz="1100" dirty="0">
                <a:latin typeface="メイリオ" pitchFamily="50" charset="-128"/>
                <a:ea typeface="メイリオ" pitchFamily="50" charset="-128"/>
                <a:cs typeface="メイリオ" pitchFamily="50" charset="-128"/>
              </a:rPr>
              <a:t>様々</a:t>
            </a:r>
            <a:r>
              <a:rPr lang="ja-JP" altLang="en-US" sz="1100" dirty="0" smtClean="0">
                <a:latin typeface="メイリオ" pitchFamily="50" charset="-128"/>
                <a:ea typeface="メイリオ" pitchFamily="50" charset="-128"/>
                <a:cs typeface="メイリオ" pitchFamily="50" charset="-128"/>
              </a:rPr>
              <a:t>なロープワークを提供し、</a:t>
            </a:r>
            <a:endParaRPr lang="en-US" altLang="ja-JP" sz="1100" dirty="0" smtClean="0">
              <a:latin typeface="メイリオ" pitchFamily="50" charset="-128"/>
              <a:ea typeface="メイリオ" pitchFamily="50" charset="-128"/>
              <a:cs typeface="メイリオ" pitchFamily="50" charset="-128"/>
            </a:endParaRPr>
          </a:p>
          <a:p>
            <a:r>
              <a:rPr lang="ja-JP" altLang="en-US" sz="1100" dirty="0" smtClean="0">
                <a:latin typeface="メイリオ" pitchFamily="50" charset="-128"/>
                <a:ea typeface="メイリオ" pitchFamily="50" charset="-128"/>
                <a:cs typeface="メイリオ" pitchFamily="50" charset="-128"/>
              </a:rPr>
              <a:t>防災に役立つ結びを覚えてもらう。</a:t>
            </a:r>
            <a:endParaRPr lang="ja-JP" altLang="ja-JP" sz="1100" dirty="0">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3429000" y="2963724"/>
            <a:ext cx="3096344" cy="600164"/>
          </a:xfrm>
          <a:prstGeom prst="rect">
            <a:avLst/>
          </a:prstGeom>
          <a:noFill/>
        </p:spPr>
        <p:txBody>
          <a:bodyPr wrap="square" rtlCol="0">
            <a:spAutoFit/>
          </a:bodyPr>
          <a:lstStyle/>
          <a:p>
            <a:r>
              <a:rPr lang="ja-JP" altLang="en-US" sz="1100" dirty="0" smtClean="0">
                <a:latin typeface="メイリオ" pitchFamily="50" charset="-128"/>
                <a:ea typeface="メイリオ" pitchFamily="50" charset="-128"/>
                <a:cs typeface="メイリオ" pitchFamily="50" charset="-128"/>
              </a:rPr>
              <a:t>レジ袋で応急救護体験</a:t>
            </a:r>
            <a:endParaRPr lang="en-US" altLang="ja-JP" sz="1100" dirty="0" smtClean="0">
              <a:latin typeface="メイリオ" pitchFamily="50" charset="-128"/>
              <a:ea typeface="メイリオ" pitchFamily="50" charset="-128"/>
              <a:cs typeface="メイリオ" pitchFamily="50" charset="-128"/>
            </a:endParaRPr>
          </a:p>
          <a:p>
            <a:r>
              <a:rPr lang="ja-JP" altLang="en-US" sz="1100" dirty="0" smtClean="0">
                <a:latin typeface="メイリオ" pitchFamily="50" charset="-128"/>
                <a:ea typeface="メイリオ" pitchFamily="50" charset="-128"/>
                <a:cs typeface="メイリオ" pitchFamily="50" charset="-128"/>
              </a:rPr>
              <a:t>どの家庭にもあるレジ袋を使った応急救護体験。</a:t>
            </a:r>
            <a:endParaRPr lang="ja-JP" altLang="ja-JP" sz="1100" dirty="0">
              <a:latin typeface="メイリオ" pitchFamily="50" charset="-128"/>
              <a:ea typeface="メイリオ" pitchFamily="50" charset="-128"/>
              <a:cs typeface="メイリオ" pitchFamily="50" charset="-128"/>
            </a:endParaRPr>
          </a:p>
        </p:txBody>
      </p:sp>
      <p:pic>
        <p:nvPicPr>
          <p:cNvPr id="1029" name="Picture 5" descr="C:\Users\yamada\Desktop\ro-pu.JPG"/>
          <p:cNvPicPr>
            <a:picLocks noChangeAspect="1" noChangeArrowheads="1"/>
          </p:cNvPicPr>
          <p:nvPr/>
        </p:nvPicPr>
        <p:blipFill>
          <a:blip r:embed="rId5" cstate="print"/>
          <a:srcRect/>
          <a:stretch>
            <a:fillRect/>
          </a:stretch>
        </p:blipFill>
        <p:spPr bwMode="auto">
          <a:xfrm>
            <a:off x="5589240" y="1907704"/>
            <a:ext cx="709794" cy="432048"/>
          </a:xfrm>
          <a:prstGeom prst="rect">
            <a:avLst/>
          </a:prstGeom>
          <a:noFill/>
        </p:spPr>
      </p:pic>
      <p:pic>
        <p:nvPicPr>
          <p:cNvPr id="1030" name="Picture 6" descr="C:\Users\yamada\Desktop\tanka.JPG"/>
          <p:cNvPicPr>
            <a:picLocks noChangeAspect="1" noChangeArrowheads="1"/>
          </p:cNvPicPr>
          <p:nvPr/>
        </p:nvPicPr>
        <p:blipFill>
          <a:blip r:embed="rId6" cstate="print"/>
          <a:srcRect/>
          <a:stretch>
            <a:fillRect/>
          </a:stretch>
        </p:blipFill>
        <p:spPr bwMode="auto">
          <a:xfrm>
            <a:off x="5517232" y="683568"/>
            <a:ext cx="720080" cy="451363"/>
          </a:xfrm>
          <a:prstGeom prst="rect">
            <a:avLst/>
          </a:prstGeom>
          <a:noFill/>
        </p:spPr>
      </p:pic>
      <p:cxnSp>
        <p:nvCxnSpPr>
          <p:cNvPr id="25" name="直線コネクタ 24"/>
          <p:cNvCxnSpPr/>
          <p:nvPr/>
        </p:nvCxnSpPr>
        <p:spPr>
          <a:xfrm>
            <a:off x="260648" y="1835696"/>
            <a:ext cx="640871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60648" y="2843808"/>
            <a:ext cx="640871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60648" y="3923928"/>
            <a:ext cx="640871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60648" y="5436096"/>
            <a:ext cx="640871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04664" y="5624244"/>
            <a:ext cx="3096344" cy="769441"/>
          </a:xfrm>
          <a:prstGeom prst="rect">
            <a:avLst/>
          </a:prstGeom>
          <a:noFill/>
        </p:spPr>
        <p:txBody>
          <a:bodyPr wrap="square" rtlCol="0">
            <a:spAutoFit/>
          </a:bodyPr>
          <a:lstStyle/>
          <a:p>
            <a:r>
              <a:rPr lang="ja-JP" altLang="en-US" sz="1100" dirty="0" smtClean="0">
                <a:latin typeface="メイリオ" pitchFamily="50" charset="-128"/>
                <a:ea typeface="メイリオ" pitchFamily="50" charset="-128"/>
                <a:cs typeface="メイリオ" pitchFamily="50" charset="-128"/>
              </a:rPr>
              <a:t>新聞紙で防災グッズ</a:t>
            </a:r>
            <a:endParaRPr lang="en-US" altLang="ja-JP" sz="1100" dirty="0" smtClean="0">
              <a:latin typeface="メイリオ" pitchFamily="50" charset="-128"/>
              <a:ea typeface="メイリオ" pitchFamily="50" charset="-128"/>
              <a:cs typeface="メイリオ" pitchFamily="50" charset="-128"/>
            </a:endParaRPr>
          </a:p>
          <a:p>
            <a:r>
              <a:rPr lang="ja-JP" altLang="en-US" sz="1100" dirty="0">
                <a:latin typeface="メイリオ" pitchFamily="50" charset="-128"/>
                <a:ea typeface="メイリオ" pitchFamily="50" charset="-128"/>
                <a:cs typeface="メイリオ" pitchFamily="50" charset="-128"/>
              </a:rPr>
              <a:t>新聞紙</a:t>
            </a:r>
            <a:r>
              <a:rPr lang="ja-JP" altLang="en-US" sz="1100" dirty="0" smtClean="0">
                <a:latin typeface="メイリオ" pitchFamily="50" charset="-128"/>
                <a:ea typeface="メイリオ" pitchFamily="50" charset="-128"/>
                <a:cs typeface="メイリオ" pitchFamily="50" charset="-128"/>
              </a:rPr>
              <a:t>を使って、スリッパや食器を作る。新聞紙は身体を温める等、色々なシーンで活用できることを伝える。</a:t>
            </a:r>
            <a:endParaRPr lang="en-US" altLang="ja-JP" sz="1100" dirty="0" smtClean="0">
              <a:latin typeface="メイリオ" pitchFamily="50" charset="-128"/>
              <a:ea typeface="メイリオ" pitchFamily="50" charset="-128"/>
              <a:cs typeface="メイリオ" pitchFamily="50" charset="-128"/>
            </a:endParaRPr>
          </a:p>
        </p:txBody>
      </p:sp>
      <p:sp>
        <p:nvSpPr>
          <p:cNvPr id="30" name="テキスト ボックス 29"/>
          <p:cNvSpPr txBox="1"/>
          <p:nvPr/>
        </p:nvSpPr>
        <p:spPr>
          <a:xfrm>
            <a:off x="3356992" y="5652120"/>
            <a:ext cx="3096344" cy="769441"/>
          </a:xfrm>
          <a:prstGeom prst="rect">
            <a:avLst/>
          </a:prstGeom>
          <a:noFill/>
        </p:spPr>
        <p:txBody>
          <a:bodyPr wrap="square" rtlCol="0">
            <a:spAutoFit/>
          </a:bodyPr>
          <a:lstStyle/>
          <a:p>
            <a:r>
              <a:rPr lang="ja-JP" altLang="en-US" sz="1100" dirty="0" smtClean="0">
                <a:latin typeface="メイリオ" pitchFamily="50" charset="-128"/>
                <a:ea typeface="メイリオ" pitchFamily="50" charset="-128"/>
                <a:cs typeface="メイリオ" pitchFamily="50" charset="-128"/>
              </a:rPr>
              <a:t>ＡＥＤ体験</a:t>
            </a:r>
            <a:endParaRPr lang="en-US" altLang="ja-JP" sz="1100" dirty="0" smtClean="0">
              <a:latin typeface="メイリオ" pitchFamily="50" charset="-128"/>
              <a:ea typeface="メイリオ" pitchFamily="50" charset="-128"/>
              <a:cs typeface="メイリオ" pitchFamily="50" charset="-128"/>
            </a:endParaRPr>
          </a:p>
          <a:p>
            <a:r>
              <a:rPr lang="ja-JP" altLang="en-US" sz="1100" dirty="0" smtClean="0">
                <a:latin typeface="メイリオ" pitchFamily="50" charset="-128"/>
                <a:ea typeface="メイリオ" pitchFamily="50" charset="-128"/>
                <a:cs typeface="メイリオ" pitchFamily="50" charset="-128"/>
              </a:rPr>
              <a:t>近年、様々なところに設置されているＡＥＤの使用方法について、紹介。消防署からの協力をもらえると良い。</a:t>
            </a:r>
            <a:endParaRPr lang="en-US" altLang="ja-JP" sz="1100" dirty="0" smtClean="0">
              <a:latin typeface="メイリオ" pitchFamily="50" charset="-128"/>
              <a:ea typeface="メイリオ" pitchFamily="50" charset="-128"/>
              <a:cs typeface="メイリオ" pitchFamily="50" charset="-128"/>
            </a:endParaRPr>
          </a:p>
        </p:txBody>
      </p:sp>
      <p:sp>
        <p:nvSpPr>
          <p:cNvPr id="31" name="テキスト ボックス 30"/>
          <p:cNvSpPr txBox="1"/>
          <p:nvPr/>
        </p:nvSpPr>
        <p:spPr>
          <a:xfrm>
            <a:off x="836712" y="8172400"/>
            <a:ext cx="5283968" cy="430887"/>
          </a:xfrm>
          <a:prstGeom prst="rect">
            <a:avLst/>
          </a:prstGeom>
          <a:noFill/>
          <a:ln>
            <a:solidFill>
              <a:schemeClr val="tx1"/>
            </a:solidFill>
            <a:prstDash val="sysDash"/>
          </a:ln>
        </p:spPr>
        <p:txBody>
          <a:bodyPr wrap="square" rtlCol="0">
            <a:spAutoFit/>
          </a:bodyPr>
          <a:lstStyle/>
          <a:p>
            <a:r>
              <a:rPr lang="ja-JP" altLang="en-US" sz="1100" b="1" dirty="0" smtClean="0">
                <a:solidFill>
                  <a:srgbClr val="FF0000"/>
                </a:solidFill>
                <a:latin typeface="メイリオ" pitchFamily="50" charset="-128"/>
                <a:ea typeface="メイリオ" pitchFamily="50" charset="-128"/>
                <a:cs typeface="メイリオ" pitchFamily="50" charset="-128"/>
              </a:rPr>
              <a:t>行政や外部団体との協力プログラム</a:t>
            </a:r>
            <a:endParaRPr lang="en-US" altLang="ja-JP" sz="1100" b="1" dirty="0" smtClean="0">
              <a:solidFill>
                <a:srgbClr val="FF0000"/>
              </a:solidFill>
              <a:latin typeface="メイリオ" pitchFamily="50" charset="-128"/>
              <a:ea typeface="メイリオ" pitchFamily="50" charset="-128"/>
              <a:cs typeface="メイリオ" pitchFamily="50" charset="-128"/>
            </a:endParaRPr>
          </a:p>
          <a:p>
            <a:r>
              <a:rPr lang="ja-JP" altLang="en-US" sz="1100" dirty="0" smtClean="0">
                <a:latin typeface="メイリオ" pitchFamily="50" charset="-128"/>
                <a:ea typeface="メイリオ" pitchFamily="50" charset="-128"/>
                <a:cs typeface="メイリオ" pitchFamily="50" charset="-128"/>
              </a:rPr>
              <a:t>起震車体験、</a:t>
            </a:r>
            <a:r>
              <a:rPr lang="ja-JP" altLang="en-US" sz="1100" dirty="0" smtClean="0">
                <a:latin typeface="メイリオ" pitchFamily="50" charset="-128"/>
                <a:ea typeface="メイリオ" pitchFamily="50" charset="-128"/>
                <a:cs typeface="メイリオ" pitchFamily="50" charset="-128"/>
              </a:rPr>
              <a:t>消火体験、非常食試食、防災専門家のセミナー、防災グッズ展示</a:t>
            </a:r>
            <a:endParaRPr lang="ja-JP" altLang="ja-JP" sz="1100" dirty="0">
              <a:latin typeface="メイリオ" pitchFamily="50" charset="-128"/>
              <a:ea typeface="メイリオ" pitchFamily="50" charset="-128"/>
              <a:cs typeface="メイリオ" pitchFamily="50" charset="-128"/>
            </a:endParaRPr>
          </a:p>
        </p:txBody>
      </p:sp>
      <p:sp>
        <p:nvSpPr>
          <p:cNvPr id="32" name="テキスト ボックス 31"/>
          <p:cNvSpPr txBox="1"/>
          <p:nvPr/>
        </p:nvSpPr>
        <p:spPr>
          <a:xfrm>
            <a:off x="3356992" y="6660232"/>
            <a:ext cx="3096344" cy="600164"/>
          </a:xfrm>
          <a:prstGeom prst="rect">
            <a:avLst/>
          </a:prstGeom>
          <a:noFill/>
        </p:spPr>
        <p:txBody>
          <a:bodyPr wrap="square" rtlCol="0">
            <a:spAutoFit/>
          </a:bodyPr>
          <a:lstStyle/>
          <a:p>
            <a:r>
              <a:rPr lang="ja-JP" altLang="en-US" sz="1100" dirty="0" smtClean="0">
                <a:latin typeface="メイリオ" pitchFamily="50" charset="-128"/>
                <a:ea typeface="メイリオ" pitchFamily="50" charset="-128"/>
                <a:cs typeface="メイリオ" pitchFamily="50" charset="-128"/>
              </a:rPr>
              <a:t>スカウトゲーム</a:t>
            </a:r>
            <a:endParaRPr lang="en-US" altLang="ja-JP" sz="1100" dirty="0" smtClean="0">
              <a:latin typeface="メイリオ" pitchFamily="50" charset="-128"/>
              <a:ea typeface="メイリオ" pitchFamily="50" charset="-128"/>
              <a:cs typeface="メイリオ" pitchFamily="50" charset="-128"/>
            </a:endParaRPr>
          </a:p>
          <a:p>
            <a:r>
              <a:rPr lang="ja-JP" altLang="en-US" sz="1100" dirty="0" smtClean="0">
                <a:latin typeface="メイリオ" pitchFamily="50" charset="-128"/>
                <a:ea typeface="メイリオ" pitchFamily="50" charset="-128"/>
                <a:cs typeface="メイリオ" pitchFamily="50" charset="-128"/>
              </a:rPr>
              <a:t>避難所</a:t>
            </a:r>
            <a:r>
              <a:rPr lang="ja-JP" altLang="en-US" sz="1100" dirty="0">
                <a:latin typeface="メイリオ" pitchFamily="50" charset="-128"/>
                <a:ea typeface="メイリオ" pitchFamily="50" charset="-128"/>
                <a:cs typeface="メイリオ" pitchFamily="50" charset="-128"/>
              </a:rPr>
              <a:t>では</a:t>
            </a:r>
            <a:r>
              <a:rPr lang="ja-JP" altLang="en-US" sz="1100" dirty="0" smtClean="0">
                <a:latin typeface="メイリオ" pitchFamily="50" charset="-128"/>
                <a:ea typeface="メイリオ" pitchFamily="50" charset="-128"/>
                <a:cs typeface="メイリオ" pitchFamily="50" charset="-128"/>
              </a:rPr>
              <a:t>、何の道具も使わずにできる子ども用のゲームを知っていると役立つ。</a:t>
            </a:r>
            <a:endParaRPr lang="ja-JP" altLang="ja-JP" sz="1100" dirty="0">
              <a:latin typeface="メイリオ" pitchFamily="50" charset="-128"/>
              <a:ea typeface="メイリオ" pitchFamily="50" charset="-128"/>
              <a:cs typeface="メイリオ" pitchFamily="50" charset="-128"/>
            </a:endParaRPr>
          </a:p>
        </p:txBody>
      </p:sp>
      <p:sp>
        <p:nvSpPr>
          <p:cNvPr id="33" name="テキスト ボックス 32"/>
          <p:cNvSpPr txBox="1"/>
          <p:nvPr/>
        </p:nvSpPr>
        <p:spPr>
          <a:xfrm>
            <a:off x="404664" y="7428220"/>
            <a:ext cx="3096344" cy="769441"/>
          </a:xfrm>
          <a:prstGeom prst="rect">
            <a:avLst/>
          </a:prstGeom>
          <a:noFill/>
        </p:spPr>
        <p:txBody>
          <a:bodyPr wrap="square" rtlCol="0">
            <a:spAutoFit/>
          </a:bodyPr>
          <a:lstStyle/>
          <a:p>
            <a:r>
              <a:rPr lang="ja-JP" altLang="en-US" sz="1100" dirty="0" smtClean="0">
                <a:latin typeface="メイリオ" pitchFamily="50" charset="-128"/>
                <a:ea typeface="メイリオ" pitchFamily="50" charset="-128"/>
                <a:cs typeface="メイリオ" pitchFamily="50" charset="-128"/>
              </a:rPr>
              <a:t>ＢＳやＶＳの活動報告の場</a:t>
            </a:r>
            <a:endParaRPr lang="en-US" altLang="ja-JP" sz="1100" dirty="0" smtClean="0">
              <a:latin typeface="メイリオ" pitchFamily="50" charset="-128"/>
              <a:ea typeface="メイリオ" pitchFamily="50" charset="-128"/>
              <a:cs typeface="メイリオ" pitchFamily="50" charset="-128"/>
            </a:endParaRPr>
          </a:p>
          <a:p>
            <a:r>
              <a:rPr lang="ja-JP" altLang="en-US" sz="1100" dirty="0" smtClean="0">
                <a:latin typeface="メイリオ" pitchFamily="50" charset="-128"/>
                <a:ea typeface="メイリオ" pitchFamily="50" charset="-128"/>
                <a:cs typeface="メイリオ" pitchFamily="50" charset="-128"/>
              </a:rPr>
              <a:t>地域のハザードマップを作成したものを、一般の方にも見せ</a:t>
            </a:r>
            <a:r>
              <a:rPr lang="ja-JP" altLang="en-US" sz="1100" dirty="0" smtClean="0">
                <a:latin typeface="メイリオ" pitchFamily="50" charset="-128"/>
                <a:ea typeface="メイリオ" pitchFamily="50" charset="-128"/>
                <a:cs typeface="メイリオ" pitchFamily="50" charset="-128"/>
              </a:rPr>
              <a:t>、街中の危険場所について一緒</a:t>
            </a:r>
            <a:r>
              <a:rPr lang="ja-JP" altLang="en-US" sz="1100" dirty="0" smtClean="0">
                <a:latin typeface="メイリオ" pitchFamily="50" charset="-128"/>
                <a:ea typeface="メイリオ" pitchFamily="50" charset="-128"/>
                <a:cs typeface="メイリオ" pitchFamily="50" charset="-128"/>
              </a:rPr>
              <a:t>に考える。</a:t>
            </a:r>
            <a:endParaRPr lang="ja-JP" altLang="ja-JP" sz="1100" dirty="0">
              <a:latin typeface="メイリオ" pitchFamily="50" charset="-128"/>
              <a:ea typeface="メイリオ" pitchFamily="50" charset="-128"/>
              <a:cs typeface="メイリオ" pitchFamily="50" charset="-128"/>
            </a:endParaRPr>
          </a:p>
        </p:txBody>
      </p:sp>
      <p:sp>
        <p:nvSpPr>
          <p:cNvPr id="34" name="テキスト ボックス 33"/>
          <p:cNvSpPr txBox="1"/>
          <p:nvPr/>
        </p:nvSpPr>
        <p:spPr>
          <a:xfrm>
            <a:off x="3356992" y="7428220"/>
            <a:ext cx="2664296" cy="600164"/>
          </a:xfrm>
          <a:prstGeom prst="rect">
            <a:avLst/>
          </a:prstGeom>
          <a:noFill/>
        </p:spPr>
        <p:txBody>
          <a:bodyPr wrap="square" rtlCol="0">
            <a:spAutoFit/>
          </a:bodyPr>
          <a:lstStyle/>
          <a:p>
            <a:r>
              <a:rPr lang="ja-JP" altLang="en-US" sz="1100" dirty="0" smtClean="0">
                <a:latin typeface="メイリオ" pitchFamily="50" charset="-128"/>
                <a:ea typeface="メイリオ" pitchFamily="50" charset="-128"/>
                <a:cs typeface="メイリオ" pitchFamily="50" charset="-128"/>
              </a:rPr>
              <a:t>手旗信号</a:t>
            </a:r>
            <a:endParaRPr lang="en-US" altLang="ja-JP" sz="1100" dirty="0" smtClean="0">
              <a:latin typeface="メイリオ" pitchFamily="50" charset="-128"/>
              <a:ea typeface="メイリオ" pitchFamily="50" charset="-128"/>
              <a:cs typeface="メイリオ" pitchFamily="50" charset="-128"/>
            </a:endParaRPr>
          </a:p>
          <a:p>
            <a:r>
              <a:rPr lang="ja-JP" altLang="en-US" sz="1100" dirty="0" smtClean="0">
                <a:latin typeface="メイリオ" pitchFamily="50" charset="-128"/>
                <a:ea typeface="メイリオ" pitchFamily="50" charset="-128"/>
                <a:cs typeface="メイリオ" pitchFamily="50" charset="-128"/>
              </a:rPr>
              <a:t>通信手段としての手旗信号体験を提供し、基本の動作を教える。</a:t>
            </a:r>
            <a:endParaRPr lang="ja-JP" altLang="ja-JP" sz="1100" dirty="0">
              <a:latin typeface="メイリオ" pitchFamily="50" charset="-128"/>
              <a:ea typeface="メイリオ" pitchFamily="50" charset="-128"/>
              <a:cs typeface="メイリオ" pitchFamily="50" charset="-128"/>
            </a:endParaRPr>
          </a:p>
        </p:txBody>
      </p:sp>
      <p:pic>
        <p:nvPicPr>
          <p:cNvPr id="35" name="Picture 22" descr="http://blogs.c.yimg.jp/res/blog-4c-90/tsushima3cs/folder/1178839/62/25724662/img_0"/>
          <p:cNvPicPr>
            <a:picLocks noChangeAspect="1" noChangeArrowheads="1"/>
          </p:cNvPicPr>
          <p:nvPr/>
        </p:nvPicPr>
        <p:blipFill>
          <a:blip r:embed="rId7" cstate="print"/>
          <a:srcRect/>
          <a:stretch>
            <a:fillRect/>
          </a:stretch>
        </p:blipFill>
        <p:spPr bwMode="auto">
          <a:xfrm>
            <a:off x="6021288" y="7452320"/>
            <a:ext cx="432048" cy="715743"/>
          </a:xfrm>
          <a:prstGeom prst="rect">
            <a:avLst/>
          </a:prstGeom>
          <a:noFill/>
        </p:spPr>
      </p:pic>
      <p:cxnSp>
        <p:nvCxnSpPr>
          <p:cNvPr id="36" name="直線コネクタ 35"/>
          <p:cNvCxnSpPr/>
          <p:nvPr/>
        </p:nvCxnSpPr>
        <p:spPr>
          <a:xfrm>
            <a:off x="260648" y="6516778"/>
            <a:ext cx="640871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60648" y="7308304"/>
            <a:ext cx="640871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031" name="Picture 7" descr="\\Ts-qvhl292\企業連携\事業・イベント参加\イオン防災事業\04宮城県-名取\写真\当日写真\木本\s-IMG_1768.jpg"/>
          <p:cNvPicPr>
            <a:picLocks noChangeAspect="1" noChangeArrowheads="1"/>
          </p:cNvPicPr>
          <p:nvPr/>
        </p:nvPicPr>
        <p:blipFill>
          <a:blip r:embed="rId8" cstate="print"/>
          <a:srcRect/>
          <a:stretch>
            <a:fillRect/>
          </a:stretch>
        </p:blipFill>
        <p:spPr bwMode="auto">
          <a:xfrm>
            <a:off x="5589240" y="3347864"/>
            <a:ext cx="720080" cy="479287"/>
          </a:xfrm>
          <a:prstGeom prst="rect">
            <a:avLst/>
          </a:prstGeom>
          <a:noFill/>
        </p:spPr>
      </p:pic>
      <p:sp>
        <p:nvSpPr>
          <p:cNvPr id="38" name="正方形/長方形 37"/>
          <p:cNvSpPr/>
          <p:nvPr/>
        </p:nvSpPr>
        <p:spPr>
          <a:xfrm>
            <a:off x="-27384" y="0"/>
            <a:ext cx="213285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kumimoji="1" lang="ja-JP" altLang="en-US" sz="1600" b="1" dirty="0" smtClean="0">
                <a:latin typeface="メイリオ" pitchFamily="50" charset="-128"/>
                <a:ea typeface="メイリオ" pitchFamily="50" charset="-128"/>
                <a:cs typeface="メイリオ" pitchFamily="50" charset="-128"/>
              </a:rPr>
              <a:t>プログラムヒント集</a:t>
            </a:r>
            <a:endParaRPr kumimoji="1" lang="ja-JP" altLang="en-US" sz="1600" b="1" dirty="0">
              <a:latin typeface="メイリオ" pitchFamily="50" charset="-128"/>
              <a:ea typeface="メイリオ" pitchFamily="50" charset="-128"/>
              <a:cs typeface="メイリオ"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27472" y="827584"/>
            <a:ext cx="3096344" cy="461665"/>
          </a:xfrm>
          <a:prstGeom prst="rect">
            <a:avLst/>
          </a:prstGeom>
          <a:noFill/>
        </p:spPr>
        <p:txBody>
          <a:bodyPr wrap="square" rtlCol="0">
            <a:spAutoFit/>
          </a:bodyPr>
          <a:lstStyle/>
          <a:p>
            <a:r>
              <a:rPr lang="ja-JP" altLang="en-US" sz="1200" dirty="0">
                <a:latin typeface="メイリオ" pitchFamily="50" charset="-128"/>
                <a:ea typeface="メイリオ" pitchFamily="50" charset="-128"/>
                <a:cs typeface="メイリオ" pitchFamily="50" charset="-128"/>
              </a:rPr>
              <a:t>ＮＨＫそなえる防災</a:t>
            </a:r>
          </a:p>
          <a:p>
            <a:r>
              <a:rPr lang="en-US" altLang="ja-JP" sz="1200" dirty="0" smtClean="0">
                <a:latin typeface="メイリオ" pitchFamily="50" charset="-128"/>
                <a:ea typeface="メイリオ" pitchFamily="50" charset="-128"/>
                <a:cs typeface="メイリオ" pitchFamily="50" charset="-128"/>
              </a:rPr>
              <a:t>http</a:t>
            </a:r>
            <a:r>
              <a:rPr lang="en-US" altLang="ja-JP" sz="1200" dirty="0">
                <a:latin typeface="メイリオ" pitchFamily="50" charset="-128"/>
                <a:ea typeface="メイリオ" pitchFamily="50" charset="-128"/>
                <a:cs typeface="メイリオ" pitchFamily="50" charset="-128"/>
              </a:rPr>
              <a:t>://www.nhk.or.jp/sonae</a:t>
            </a:r>
            <a:r>
              <a:rPr lang="en-US" altLang="ja-JP" sz="1200" dirty="0" smtClean="0">
                <a:latin typeface="メイリオ" pitchFamily="50" charset="-128"/>
                <a:ea typeface="メイリオ" pitchFamily="50" charset="-128"/>
                <a:cs typeface="メイリオ" pitchFamily="50" charset="-128"/>
              </a:rPr>
              <a:t>/</a:t>
            </a:r>
          </a:p>
        </p:txBody>
      </p:sp>
      <p:sp>
        <p:nvSpPr>
          <p:cNvPr id="5" name="テキスト ボックス 4"/>
          <p:cNvSpPr txBox="1"/>
          <p:nvPr/>
        </p:nvSpPr>
        <p:spPr>
          <a:xfrm>
            <a:off x="548680" y="4644008"/>
            <a:ext cx="4528120" cy="461665"/>
          </a:xfrm>
          <a:prstGeom prst="rect">
            <a:avLst/>
          </a:prstGeom>
          <a:noFill/>
        </p:spPr>
        <p:txBody>
          <a:bodyPr wrap="square" rtlCol="0">
            <a:spAutoFit/>
          </a:bodyPr>
          <a:lstStyle/>
          <a:p>
            <a:r>
              <a:rPr kumimoji="1" lang="ja-JP" altLang="en-US" sz="1200" dirty="0" smtClean="0">
                <a:latin typeface="メイリオ" pitchFamily="50" charset="-128"/>
                <a:ea typeface="メイリオ" pitchFamily="50" charset="-128"/>
                <a:cs typeface="メイリオ" pitchFamily="50" charset="-128"/>
              </a:rPr>
              <a:t>東京防災</a:t>
            </a:r>
            <a:endParaRPr kumimoji="1" lang="en-US" altLang="ja-JP" sz="1200" dirty="0" smtClean="0">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http://www.bousai.metro.tokyo.jp/book/</a:t>
            </a:r>
            <a:endParaRPr kumimoji="1" lang="ja-JP" altLang="en-US" sz="1200" dirty="0">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548680" y="1704380"/>
            <a:ext cx="3096344" cy="461665"/>
          </a:xfrm>
          <a:prstGeom prst="rect">
            <a:avLst/>
          </a:prstGeom>
          <a:noFill/>
        </p:spPr>
        <p:txBody>
          <a:bodyPr wrap="square" rtlCol="0">
            <a:spAutoFit/>
          </a:bodyPr>
          <a:lstStyle/>
          <a:p>
            <a:r>
              <a:rPr lang="ja-JP" altLang="en-US" sz="1200" dirty="0">
                <a:latin typeface="メイリオ" pitchFamily="50" charset="-128"/>
                <a:ea typeface="メイリオ" pitchFamily="50" charset="-128"/>
                <a:cs typeface="メイリオ" pitchFamily="50" charset="-128"/>
              </a:rPr>
              <a:t>内閣府防災情報ページ</a:t>
            </a:r>
          </a:p>
          <a:p>
            <a:r>
              <a:rPr lang="en-US" altLang="ja-JP" sz="1200" dirty="0" smtClean="0">
                <a:latin typeface="メイリオ" pitchFamily="50" charset="-128"/>
                <a:ea typeface="メイリオ" pitchFamily="50" charset="-128"/>
                <a:cs typeface="メイリオ" pitchFamily="50" charset="-128"/>
              </a:rPr>
              <a:t>http</a:t>
            </a:r>
            <a:r>
              <a:rPr lang="en-US" altLang="ja-JP" sz="1200" dirty="0">
                <a:latin typeface="メイリオ" pitchFamily="50" charset="-128"/>
                <a:ea typeface="メイリオ" pitchFamily="50" charset="-128"/>
                <a:cs typeface="メイリオ" pitchFamily="50" charset="-128"/>
              </a:rPr>
              <a:t>://www.bousai.go.jp</a:t>
            </a:r>
            <a:r>
              <a:rPr lang="en-US" altLang="ja-JP" sz="1200" dirty="0" smtClean="0">
                <a:latin typeface="メイリオ" pitchFamily="50" charset="-128"/>
                <a:ea typeface="メイリオ" pitchFamily="50" charset="-128"/>
                <a:cs typeface="メイリオ" pitchFamily="50" charset="-128"/>
              </a:rPr>
              <a:t>/</a:t>
            </a:r>
          </a:p>
        </p:txBody>
      </p:sp>
      <p:sp>
        <p:nvSpPr>
          <p:cNvPr id="7" name="テキスト ボックス 6"/>
          <p:cNvSpPr txBox="1"/>
          <p:nvPr/>
        </p:nvSpPr>
        <p:spPr>
          <a:xfrm>
            <a:off x="548680" y="2699792"/>
            <a:ext cx="3096344" cy="461665"/>
          </a:xfrm>
          <a:prstGeom prst="rect">
            <a:avLst/>
          </a:prstGeom>
          <a:noFill/>
        </p:spPr>
        <p:txBody>
          <a:bodyPr wrap="square" rtlCol="0">
            <a:spAutoFit/>
          </a:bodyPr>
          <a:lstStyle/>
          <a:p>
            <a:r>
              <a:rPr lang="ja-JP" altLang="en-US" sz="1200" dirty="0">
                <a:latin typeface="メイリオ" pitchFamily="50" charset="-128"/>
                <a:ea typeface="メイリオ" pitchFamily="50" charset="-128"/>
                <a:cs typeface="メイリオ" pitchFamily="50" charset="-128"/>
              </a:rPr>
              <a:t>国土交通省ハザードマップページ</a:t>
            </a:r>
          </a:p>
          <a:p>
            <a:r>
              <a:rPr lang="en-US" altLang="ja-JP" sz="1200" dirty="0" smtClean="0">
                <a:latin typeface="メイリオ" pitchFamily="50" charset="-128"/>
                <a:ea typeface="メイリオ" pitchFamily="50" charset="-128"/>
                <a:cs typeface="メイリオ" pitchFamily="50" charset="-128"/>
              </a:rPr>
              <a:t>http://disaportal.gsi.go.jp/</a:t>
            </a:r>
          </a:p>
        </p:txBody>
      </p:sp>
      <p:sp>
        <p:nvSpPr>
          <p:cNvPr id="8" name="テキスト ボックス 7"/>
          <p:cNvSpPr txBox="1"/>
          <p:nvPr/>
        </p:nvSpPr>
        <p:spPr>
          <a:xfrm>
            <a:off x="548680" y="5694511"/>
            <a:ext cx="3096344" cy="461665"/>
          </a:xfrm>
          <a:prstGeom prst="rect">
            <a:avLst/>
          </a:prstGeom>
          <a:noFill/>
        </p:spPr>
        <p:txBody>
          <a:bodyPr wrap="square" rtlCol="0">
            <a:spAutoFit/>
          </a:bodyPr>
          <a:lstStyle/>
          <a:p>
            <a:r>
              <a:rPr lang="ja-JP" altLang="en-US" sz="1200" dirty="0">
                <a:latin typeface="メイリオ" pitchFamily="50" charset="-128"/>
                <a:ea typeface="メイリオ" pitchFamily="50" charset="-128"/>
                <a:cs typeface="メイリオ" pitchFamily="50" charset="-128"/>
              </a:rPr>
              <a:t>防災アプリ</a:t>
            </a:r>
          </a:p>
          <a:p>
            <a:r>
              <a:rPr lang="en-US" altLang="ja-JP" sz="1200" dirty="0" smtClean="0">
                <a:latin typeface="メイリオ" pitchFamily="50" charset="-128"/>
                <a:ea typeface="メイリオ" pitchFamily="50" charset="-128"/>
                <a:cs typeface="メイリオ" pitchFamily="50" charset="-128"/>
              </a:rPr>
              <a:t>http://advance.bousai.goo.ne.jp/web/</a:t>
            </a:r>
          </a:p>
        </p:txBody>
      </p:sp>
      <p:sp>
        <p:nvSpPr>
          <p:cNvPr id="9" name="テキスト ボックス 8"/>
          <p:cNvSpPr txBox="1"/>
          <p:nvPr/>
        </p:nvSpPr>
        <p:spPr>
          <a:xfrm>
            <a:off x="620688" y="6774631"/>
            <a:ext cx="3096344" cy="461665"/>
          </a:xfrm>
          <a:prstGeom prst="rect">
            <a:avLst/>
          </a:prstGeom>
          <a:noFill/>
        </p:spPr>
        <p:txBody>
          <a:bodyPr wrap="square" rtlCol="0">
            <a:spAutoFit/>
          </a:bodyPr>
          <a:lstStyle/>
          <a:p>
            <a:r>
              <a:rPr lang="ja-JP" altLang="en-US" sz="1200" dirty="0">
                <a:latin typeface="メイリオ" pitchFamily="50" charset="-128"/>
                <a:ea typeface="メイリオ" pitchFamily="50" charset="-128"/>
                <a:cs typeface="メイリオ" pitchFamily="50" charset="-128"/>
              </a:rPr>
              <a:t>防災キッズミュージアム</a:t>
            </a:r>
          </a:p>
          <a:p>
            <a:r>
              <a:rPr lang="en-US" altLang="ja-JP" sz="1200" dirty="0" smtClean="0">
                <a:latin typeface="メイリオ" pitchFamily="50" charset="-128"/>
                <a:ea typeface="メイリオ" pitchFamily="50" charset="-128"/>
                <a:cs typeface="メイリオ" pitchFamily="50" charset="-128"/>
              </a:rPr>
              <a:t>http://www.dri.ne.jp/kids/</a:t>
            </a:r>
          </a:p>
        </p:txBody>
      </p:sp>
      <p:sp>
        <p:nvSpPr>
          <p:cNvPr id="10" name="テキスト ボックス 9"/>
          <p:cNvSpPr txBox="1"/>
          <p:nvPr/>
        </p:nvSpPr>
        <p:spPr>
          <a:xfrm>
            <a:off x="620688" y="7926759"/>
            <a:ext cx="3096344" cy="461665"/>
          </a:xfrm>
          <a:prstGeom prst="rect">
            <a:avLst/>
          </a:prstGeom>
          <a:noFill/>
        </p:spPr>
        <p:txBody>
          <a:bodyPr wrap="square" rtlCol="0">
            <a:spAutoFit/>
          </a:bodyPr>
          <a:lstStyle/>
          <a:p>
            <a:r>
              <a:rPr lang="ja-JP" altLang="en-US" sz="1200" dirty="0" smtClean="0">
                <a:latin typeface="メイリオ" pitchFamily="50" charset="-128"/>
                <a:ea typeface="メイリオ" pitchFamily="50" charset="-128"/>
                <a:cs typeface="メイリオ" pitchFamily="50" charset="-128"/>
              </a:rPr>
              <a:t>地震キッズ探検隊</a:t>
            </a:r>
            <a:endParaRPr lang="en-US" altLang="ja-JP" sz="1200" dirty="0" smtClean="0">
              <a:latin typeface="メイリオ" pitchFamily="50" charset="-128"/>
              <a:ea typeface="メイリオ" pitchFamily="50" charset="-128"/>
              <a:cs typeface="メイリオ" pitchFamily="50" charset="-128"/>
            </a:endParaRPr>
          </a:p>
          <a:p>
            <a:r>
              <a:rPr lang="en-US" altLang="ja-JP" sz="1200" dirty="0" smtClean="0">
                <a:latin typeface="メイリオ" pitchFamily="50" charset="-128"/>
                <a:ea typeface="メイリオ" pitchFamily="50" charset="-128"/>
                <a:cs typeface="メイリオ" pitchFamily="50" charset="-128"/>
              </a:rPr>
              <a:t>http://www.kids.jishin.go.jp/</a:t>
            </a:r>
          </a:p>
        </p:txBody>
      </p:sp>
      <p:sp>
        <p:nvSpPr>
          <p:cNvPr id="11" name="テキスト ボックス 10"/>
          <p:cNvSpPr txBox="1"/>
          <p:nvPr/>
        </p:nvSpPr>
        <p:spPr>
          <a:xfrm>
            <a:off x="576064" y="3635896"/>
            <a:ext cx="5085184" cy="461665"/>
          </a:xfrm>
          <a:prstGeom prst="rect">
            <a:avLst/>
          </a:prstGeom>
          <a:noFill/>
        </p:spPr>
        <p:txBody>
          <a:bodyPr wrap="square" rtlCol="0">
            <a:spAutoFit/>
          </a:bodyPr>
          <a:lstStyle/>
          <a:p>
            <a:r>
              <a:rPr lang="ja-JP" altLang="en-US" sz="1200" dirty="0">
                <a:latin typeface="メイリオ" pitchFamily="50" charset="-128"/>
                <a:ea typeface="メイリオ" pitchFamily="50" charset="-128"/>
                <a:cs typeface="メイリオ" pitchFamily="50" charset="-128"/>
              </a:rPr>
              <a:t>総務省消防庁</a:t>
            </a:r>
          </a:p>
          <a:p>
            <a:r>
              <a:rPr lang="en-US" altLang="ja-JP" sz="1200" dirty="0" smtClean="0">
                <a:latin typeface="メイリオ" pitchFamily="50" charset="-128"/>
                <a:ea typeface="メイリオ" pitchFamily="50" charset="-128"/>
                <a:cs typeface="メイリオ" pitchFamily="50" charset="-128"/>
              </a:rPr>
              <a:t>http://www.fdma.go.jp/html/life/jisin2jisin.html</a:t>
            </a:r>
          </a:p>
        </p:txBody>
      </p:sp>
      <p:sp>
        <p:nvSpPr>
          <p:cNvPr id="12" name="テキスト ボックス 11"/>
          <p:cNvSpPr txBox="1"/>
          <p:nvPr/>
        </p:nvSpPr>
        <p:spPr>
          <a:xfrm>
            <a:off x="116632" y="179512"/>
            <a:ext cx="2304256" cy="307777"/>
          </a:xfrm>
          <a:prstGeom prst="rect">
            <a:avLst/>
          </a:prstGeom>
          <a:noFill/>
        </p:spPr>
        <p:txBody>
          <a:bodyPr wrap="square" rtlCol="0">
            <a:spAutoFit/>
          </a:bodyPr>
          <a:lstStyle/>
          <a:p>
            <a:r>
              <a:rPr kumimoji="1" lang="ja-JP" altLang="en-US" sz="1400" dirty="0" smtClean="0">
                <a:latin typeface="メイリオ" pitchFamily="50" charset="-128"/>
                <a:ea typeface="メイリオ" pitchFamily="50" charset="-128"/>
                <a:cs typeface="メイリオ" pitchFamily="50" charset="-128"/>
              </a:rPr>
              <a:t>参考サイト</a:t>
            </a:r>
            <a:endParaRPr kumimoji="1" lang="ja-JP" altLang="en-US" sz="1400" dirty="0">
              <a:latin typeface="メイリオ" pitchFamily="50" charset="-128"/>
              <a:ea typeface="メイリオ" pitchFamily="50" charset="-128"/>
              <a:cs typeface="メイリオ" pitchFamily="50" charset="-128"/>
            </a:endParaRPr>
          </a:p>
        </p:txBody>
      </p:sp>
      <p:pic>
        <p:nvPicPr>
          <p:cNvPr id="2050" name="Picture 2" descr="C:\Users\yamada\Desktop\キャプチャ.JPG"/>
          <p:cNvPicPr>
            <a:picLocks noChangeAspect="1" noChangeArrowheads="1"/>
          </p:cNvPicPr>
          <p:nvPr/>
        </p:nvPicPr>
        <p:blipFill>
          <a:blip r:embed="rId2" cstate="print"/>
          <a:srcRect b="17088"/>
          <a:stretch>
            <a:fillRect/>
          </a:stretch>
        </p:blipFill>
        <p:spPr bwMode="auto">
          <a:xfrm>
            <a:off x="3789040" y="539552"/>
            <a:ext cx="1440160" cy="822949"/>
          </a:xfrm>
          <a:prstGeom prst="rect">
            <a:avLst/>
          </a:prstGeom>
          <a:noFill/>
        </p:spPr>
      </p:pic>
      <p:pic>
        <p:nvPicPr>
          <p:cNvPr id="2051" name="Picture 3" descr="C:\Users\yamada\Desktop\キャプチャ.JPG"/>
          <p:cNvPicPr>
            <a:picLocks noChangeAspect="1" noChangeArrowheads="1"/>
          </p:cNvPicPr>
          <p:nvPr/>
        </p:nvPicPr>
        <p:blipFill>
          <a:blip r:embed="rId3" cstate="print"/>
          <a:srcRect b="22698"/>
          <a:stretch>
            <a:fillRect/>
          </a:stretch>
        </p:blipFill>
        <p:spPr bwMode="auto">
          <a:xfrm>
            <a:off x="3789040" y="1619672"/>
            <a:ext cx="1296144" cy="648072"/>
          </a:xfrm>
          <a:prstGeom prst="rect">
            <a:avLst/>
          </a:prstGeom>
          <a:noFill/>
        </p:spPr>
      </p:pic>
      <p:pic>
        <p:nvPicPr>
          <p:cNvPr id="2052" name="Picture 4" descr="C:\Users\yamada\Desktop\キャプチャ.JPG"/>
          <p:cNvPicPr>
            <a:picLocks noChangeAspect="1" noChangeArrowheads="1"/>
          </p:cNvPicPr>
          <p:nvPr/>
        </p:nvPicPr>
        <p:blipFill>
          <a:blip r:embed="rId4" cstate="print"/>
          <a:srcRect/>
          <a:stretch>
            <a:fillRect/>
          </a:stretch>
        </p:blipFill>
        <p:spPr bwMode="auto">
          <a:xfrm>
            <a:off x="3861047" y="2454740"/>
            <a:ext cx="1182141" cy="746681"/>
          </a:xfrm>
          <a:prstGeom prst="rect">
            <a:avLst/>
          </a:prstGeom>
          <a:noFill/>
        </p:spPr>
      </p:pic>
      <p:pic>
        <p:nvPicPr>
          <p:cNvPr id="2053" name="Picture 5" descr="C:\Users\yamada\Desktop\キャプチャ.JPG"/>
          <p:cNvPicPr>
            <a:picLocks noChangeAspect="1" noChangeArrowheads="1"/>
          </p:cNvPicPr>
          <p:nvPr/>
        </p:nvPicPr>
        <p:blipFill>
          <a:blip r:embed="rId5" cstate="print"/>
          <a:srcRect/>
          <a:stretch>
            <a:fillRect/>
          </a:stretch>
        </p:blipFill>
        <p:spPr bwMode="auto">
          <a:xfrm>
            <a:off x="4797152" y="3419872"/>
            <a:ext cx="1584176" cy="913184"/>
          </a:xfrm>
          <a:prstGeom prst="rect">
            <a:avLst/>
          </a:prstGeom>
          <a:noFill/>
        </p:spPr>
      </p:pic>
      <p:pic>
        <p:nvPicPr>
          <p:cNvPr id="2054" name="Picture 6" descr="C:\Users\yamada\Desktop\キャプチャ.JPG"/>
          <p:cNvPicPr>
            <a:picLocks noChangeAspect="1" noChangeArrowheads="1"/>
          </p:cNvPicPr>
          <p:nvPr/>
        </p:nvPicPr>
        <p:blipFill>
          <a:blip r:embed="rId6" cstate="print"/>
          <a:srcRect/>
          <a:stretch>
            <a:fillRect/>
          </a:stretch>
        </p:blipFill>
        <p:spPr bwMode="auto">
          <a:xfrm>
            <a:off x="4149080" y="4572000"/>
            <a:ext cx="1080120" cy="814615"/>
          </a:xfrm>
          <a:prstGeom prst="rect">
            <a:avLst/>
          </a:prstGeom>
          <a:noFill/>
        </p:spPr>
      </p:pic>
      <p:pic>
        <p:nvPicPr>
          <p:cNvPr id="2055" name="Picture 7" descr="C:\Users\yamada\Desktop\キャプチャ.JPG"/>
          <p:cNvPicPr>
            <a:picLocks noChangeAspect="1" noChangeArrowheads="1"/>
          </p:cNvPicPr>
          <p:nvPr/>
        </p:nvPicPr>
        <p:blipFill>
          <a:blip r:embed="rId7" cstate="print"/>
          <a:srcRect r="16688"/>
          <a:stretch>
            <a:fillRect/>
          </a:stretch>
        </p:blipFill>
        <p:spPr bwMode="auto">
          <a:xfrm>
            <a:off x="4077072" y="5652120"/>
            <a:ext cx="1368152" cy="784838"/>
          </a:xfrm>
          <a:prstGeom prst="rect">
            <a:avLst/>
          </a:prstGeom>
          <a:noFill/>
        </p:spPr>
      </p:pic>
      <p:pic>
        <p:nvPicPr>
          <p:cNvPr id="2056" name="Picture 8" descr="C:\Users\yamada\Desktop\キャプチャ.JPG"/>
          <p:cNvPicPr>
            <a:picLocks noChangeAspect="1" noChangeArrowheads="1"/>
          </p:cNvPicPr>
          <p:nvPr/>
        </p:nvPicPr>
        <p:blipFill>
          <a:blip r:embed="rId8" cstate="print"/>
          <a:srcRect/>
          <a:stretch>
            <a:fillRect/>
          </a:stretch>
        </p:blipFill>
        <p:spPr bwMode="auto">
          <a:xfrm>
            <a:off x="3284984" y="6660232"/>
            <a:ext cx="1296144" cy="769690"/>
          </a:xfrm>
          <a:prstGeom prst="rect">
            <a:avLst/>
          </a:prstGeom>
          <a:noFill/>
        </p:spPr>
      </p:pic>
      <p:pic>
        <p:nvPicPr>
          <p:cNvPr id="2057" name="Picture 9" descr="C:\Users\yamada\Desktop\キャプチャ.JPG"/>
          <p:cNvPicPr>
            <a:picLocks noChangeAspect="1" noChangeArrowheads="1"/>
          </p:cNvPicPr>
          <p:nvPr/>
        </p:nvPicPr>
        <p:blipFill>
          <a:blip r:embed="rId9" cstate="print"/>
          <a:srcRect/>
          <a:stretch>
            <a:fillRect/>
          </a:stretch>
        </p:blipFill>
        <p:spPr bwMode="auto">
          <a:xfrm>
            <a:off x="3366839" y="7729944"/>
            <a:ext cx="1358305" cy="874504"/>
          </a:xfrm>
          <a:prstGeom prst="rect">
            <a:avLst/>
          </a:prstGeom>
          <a:noFill/>
        </p:spPr>
      </p:pic>
      <p:cxnSp>
        <p:nvCxnSpPr>
          <p:cNvPr id="29" name="直線コネクタ 28"/>
          <p:cNvCxnSpPr/>
          <p:nvPr/>
        </p:nvCxnSpPr>
        <p:spPr>
          <a:xfrm>
            <a:off x="548680" y="1447190"/>
            <a:ext cx="5976664"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91660" y="2339752"/>
            <a:ext cx="5976664"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20688" y="3275856"/>
            <a:ext cx="5976664"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20688" y="4427984"/>
            <a:ext cx="5976664"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20688" y="5508104"/>
            <a:ext cx="5976664"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20688" y="6516216"/>
            <a:ext cx="5976664"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20688" y="7552794"/>
            <a:ext cx="5976664"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27384" y="0"/>
            <a:ext cx="213285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kumimoji="1" lang="ja-JP" altLang="en-US" sz="1600" b="1" dirty="0" smtClean="0">
                <a:latin typeface="メイリオ" pitchFamily="50" charset="-128"/>
                <a:ea typeface="メイリオ" pitchFamily="50" charset="-128"/>
                <a:cs typeface="メイリオ" pitchFamily="50" charset="-128"/>
              </a:rPr>
              <a:t>参考サイト</a:t>
            </a:r>
            <a:endParaRPr kumimoji="1" lang="ja-JP" altLang="en-US" sz="1600" b="1" dirty="0">
              <a:latin typeface="メイリオ" pitchFamily="50" charset="-128"/>
              <a:ea typeface="メイリオ" pitchFamily="50" charset="-128"/>
              <a:cs typeface="メイリオ" pitchFamily="50" charset="-128"/>
            </a:endParaRPr>
          </a:p>
        </p:txBody>
      </p:sp>
      <p:sp>
        <p:nvSpPr>
          <p:cNvPr id="28" name="スライド番号プレースホルダ 27"/>
          <p:cNvSpPr>
            <a:spLocks noGrp="1"/>
          </p:cNvSpPr>
          <p:nvPr>
            <p:ph type="sldNum" sz="quarter" idx="12"/>
          </p:nvPr>
        </p:nvSpPr>
        <p:spPr/>
        <p:txBody>
          <a:bodyPr/>
          <a:lstStyle/>
          <a:p>
            <a:fld id="{6368A3E3-6C6B-44E3-AAED-2F6A7AD44A62}" type="slidenum">
              <a:rPr kumimoji="1" lang="ja-JP" altLang="en-US" smtClean="0"/>
              <a:pPr/>
              <a:t>16</a:t>
            </a:fld>
            <a:endParaRPr kumimoji="1"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p:nvPr/>
        </p:nvPicPr>
        <p:blipFill>
          <a:blip r:embed="rId2" cstate="print"/>
          <a:srcRect l="3338" t="3204" r="4208" b="5129"/>
          <a:stretch>
            <a:fillRect/>
          </a:stretch>
        </p:blipFill>
        <p:spPr bwMode="auto">
          <a:xfrm>
            <a:off x="1137444" y="984300"/>
            <a:ext cx="4228833" cy="2448272"/>
          </a:xfrm>
          <a:prstGeom prst="rect">
            <a:avLst/>
          </a:prstGeom>
          <a:noFill/>
          <a:ln w="9525">
            <a:noFill/>
            <a:miter lim="800000"/>
            <a:headEnd/>
            <a:tailEnd/>
          </a:ln>
        </p:spPr>
      </p:pic>
      <p:pic>
        <p:nvPicPr>
          <p:cNvPr id="1026" name="Picture 2" descr="C:\Users\yamada\Desktop\名取写真リサイズ用\s-IMG_4979.jpg"/>
          <p:cNvPicPr>
            <a:picLocks noChangeAspect="1" noChangeArrowheads="1"/>
          </p:cNvPicPr>
          <p:nvPr/>
        </p:nvPicPr>
        <p:blipFill>
          <a:blip r:embed="rId3" cstate="print"/>
          <a:srcRect/>
          <a:stretch>
            <a:fillRect/>
          </a:stretch>
        </p:blipFill>
        <p:spPr bwMode="auto">
          <a:xfrm>
            <a:off x="4465578" y="3617753"/>
            <a:ext cx="1944216" cy="1458303"/>
          </a:xfrm>
          <a:prstGeom prst="rect">
            <a:avLst/>
          </a:prstGeom>
          <a:noFill/>
        </p:spPr>
      </p:pic>
      <p:pic>
        <p:nvPicPr>
          <p:cNvPr id="1027" name="Picture 3" descr="C:\Users\yamada\Desktop\名取写真リサイズ用\s-IMG_4977.jpg"/>
          <p:cNvPicPr>
            <a:picLocks noChangeAspect="1" noChangeArrowheads="1"/>
          </p:cNvPicPr>
          <p:nvPr/>
        </p:nvPicPr>
        <p:blipFill>
          <a:blip r:embed="rId4" cstate="print"/>
          <a:srcRect/>
          <a:stretch>
            <a:fillRect/>
          </a:stretch>
        </p:blipFill>
        <p:spPr bwMode="auto">
          <a:xfrm>
            <a:off x="433130" y="3617753"/>
            <a:ext cx="1944216" cy="1458303"/>
          </a:xfrm>
          <a:prstGeom prst="rect">
            <a:avLst/>
          </a:prstGeom>
          <a:noFill/>
        </p:spPr>
      </p:pic>
      <p:pic>
        <p:nvPicPr>
          <p:cNvPr id="1028" name="Picture 4" descr="C:\Users\yamada\Desktop\名取写真リサイズ用\s-IMG_4978.jpg"/>
          <p:cNvPicPr>
            <a:picLocks noChangeAspect="1" noChangeArrowheads="1"/>
          </p:cNvPicPr>
          <p:nvPr/>
        </p:nvPicPr>
        <p:blipFill>
          <a:blip r:embed="rId5" cstate="print"/>
          <a:srcRect/>
          <a:stretch>
            <a:fillRect/>
          </a:stretch>
        </p:blipFill>
        <p:spPr bwMode="auto">
          <a:xfrm>
            <a:off x="2449354" y="3617753"/>
            <a:ext cx="1944216" cy="1458303"/>
          </a:xfrm>
          <a:prstGeom prst="rect">
            <a:avLst/>
          </a:prstGeom>
          <a:noFill/>
        </p:spPr>
      </p:pic>
      <p:pic>
        <p:nvPicPr>
          <p:cNvPr id="1030" name="Picture 6" descr="C:\Users\yamada\Desktop\名取写真リサイズ用\s-IMG_1737.jpg"/>
          <p:cNvPicPr>
            <a:picLocks noChangeAspect="1" noChangeArrowheads="1"/>
          </p:cNvPicPr>
          <p:nvPr/>
        </p:nvPicPr>
        <p:blipFill>
          <a:blip r:embed="rId6" cstate="print"/>
          <a:srcRect/>
          <a:stretch>
            <a:fillRect/>
          </a:stretch>
        </p:blipFill>
        <p:spPr bwMode="auto">
          <a:xfrm>
            <a:off x="3573016" y="6948264"/>
            <a:ext cx="2088232" cy="1389932"/>
          </a:xfrm>
          <a:prstGeom prst="rect">
            <a:avLst/>
          </a:prstGeom>
          <a:noFill/>
        </p:spPr>
      </p:pic>
      <p:pic>
        <p:nvPicPr>
          <p:cNvPr id="1031" name="Picture 7" descr="C:\Users\yamada\Desktop\名取写真リサイズ用\s-IMG_1750.jpg"/>
          <p:cNvPicPr>
            <a:picLocks noChangeAspect="1" noChangeArrowheads="1"/>
          </p:cNvPicPr>
          <p:nvPr/>
        </p:nvPicPr>
        <p:blipFill>
          <a:blip r:embed="rId7" cstate="print"/>
          <a:srcRect/>
          <a:stretch>
            <a:fillRect/>
          </a:stretch>
        </p:blipFill>
        <p:spPr bwMode="auto">
          <a:xfrm>
            <a:off x="1052736" y="6948264"/>
            <a:ext cx="2016224" cy="1342004"/>
          </a:xfrm>
          <a:prstGeom prst="rect">
            <a:avLst/>
          </a:prstGeom>
          <a:noFill/>
        </p:spPr>
      </p:pic>
      <p:pic>
        <p:nvPicPr>
          <p:cNvPr id="1032" name="Picture 8" descr="C:\Users\yamada\Desktop\名取写真リサイズ用\s-IMG_1755.jpg"/>
          <p:cNvPicPr>
            <a:picLocks noChangeAspect="1" noChangeArrowheads="1"/>
          </p:cNvPicPr>
          <p:nvPr/>
        </p:nvPicPr>
        <p:blipFill>
          <a:blip r:embed="rId8" cstate="print"/>
          <a:srcRect/>
          <a:stretch>
            <a:fillRect/>
          </a:stretch>
        </p:blipFill>
        <p:spPr bwMode="auto">
          <a:xfrm>
            <a:off x="1052736" y="5508104"/>
            <a:ext cx="1982459" cy="1319530"/>
          </a:xfrm>
          <a:prstGeom prst="rect">
            <a:avLst/>
          </a:prstGeom>
          <a:noFill/>
        </p:spPr>
      </p:pic>
      <p:grpSp>
        <p:nvGrpSpPr>
          <p:cNvPr id="24" name="グループ化 23"/>
          <p:cNvGrpSpPr/>
          <p:nvPr/>
        </p:nvGrpSpPr>
        <p:grpSpPr>
          <a:xfrm>
            <a:off x="1632930" y="1348919"/>
            <a:ext cx="3398002" cy="1562574"/>
            <a:chOff x="3669281" y="3419872"/>
            <a:chExt cx="2192259" cy="1008112"/>
          </a:xfrm>
        </p:grpSpPr>
        <p:sp>
          <p:nvSpPr>
            <p:cNvPr id="12" name="正方形/長方形 11"/>
            <p:cNvSpPr/>
            <p:nvPr/>
          </p:nvSpPr>
          <p:spPr>
            <a:xfrm rot="658084">
              <a:off x="3669281" y="4007426"/>
              <a:ext cx="344308" cy="288032"/>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bg1"/>
                  </a:solidFill>
                  <a:latin typeface="+mn-ea"/>
                </a:rPr>
                <a:t>ロープ</a:t>
              </a:r>
              <a:endParaRPr kumimoji="1" lang="ja-JP" altLang="en-US" sz="900" dirty="0">
                <a:solidFill>
                  <a:schemeClr val="bg1"/>
                </a:solidFill>
                <a:latin typeface="+mn-ea"/>
              </a:endParaRPr>
            </a:p>
          </p:txBody>
        </p:sp>
        <p:sp>
          <p:nvSpPr>
            <p:cNvPr id="17" name="正方形/長方形 16"/>
            <p:cNvSpPr/>
            <p:nvPr/>
          </p:nvSpPr>
          <p:spPr>
            <a:xfrm>
              <a:off x="4088612" y="4043153"/>
              <a:ext cx="344308" cy="288032"/>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bg1"/>
                  </a:solidFill>
                  <a:latin typeface="+mn-ea"/>
                </a:rPr>
                <a:t>ロープ</a:t>
              </a:r>
              <a:endParaRPr kumimoji="1" lang="ja-JP" altLang="en-US" sz="900" dirty="0">
                <a:solidFill>
                  <a:schemeClr val="bg1"/>
                </a:solidFill>
                <a:latin typeface="+mn-ea"/>
              </a:endParaRPr>
            </a:p>
          </p:txBody>
        </p:sp>
        <p:sp>
          <p:nvSpPr>
            <p:cNvPr id="18" name="正方形/長方形 17"/>
            <p:cNvSpPr/>
            <p:nvPr/>
          </p:nvSpPr>
          <p:spPr>
            <a:xfrm>
              <a:off x="4577810" y="4139952"/>
              <a:ext cx="344308" cy="288032"/>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bg1"/>
                  </a:solidFill>
                  <a:latin typeface="+mn-ea"/>
                </a:rPr>
                <a:t>モニター</a:t>
              </a:r>
              <a:endParaRPr kumimoji="1" lang="ja-JP" altLang="en-US" sz="900" dirty="0">
                <a:solidFill>
                  <a:schemeClr val="bg1"/>
                </a:solidFill>
                <a:latin typeface="+mn-ea"/>
              </a:endParaRPr>
            </a:p>
          </p:txBody>
        </p:sp>
        <p:sp>
          <p:nvSpPr>
            <p:cNvPr id="19" name="正方形/長方形 18"/>
            <p:cNvSpPr/>
            <p:nvPr/>
          </p:nvSpPr>
          <p:spPr>
            <a:xfrm>
              <a:off x="5009858" y="3914403"/>
              <a:ext cx="344308" cy="288032"/>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bg1"/>
                  </a:solidFill>
                  <a:latin typeface="+mn-ea"/>
                </a:rPr>
                <a:t>キムス</a:t>
              </a:r>
              <a:endParaRPr kumimoji="1" lang="ja-JP" altLang="en-US" sz="900" dirty="0">
                <a:solidFill>
                  <a:schemeClr val="bg1"/>
                </a:solidFill>
                <a:latin typeface="+mn-ea"/>
              </a:endParaRPr>
            </a:p>
          </p:txBody>
        </p:sp>
        <p:sp>
          <p:nvSpPr>
            <p:cNvPr id="20" name="正方形/長方形 19"/>
            <p:cNvSpPr/>
            <p:nvPr/>
          </p:nvSpPr>
          <p:spPr>
            <a:xfrm>
              <a:off x="5517232" y="4139952"/>
              <a:ext cx="344308" cy="288032"/>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bg1"/>
                  </a:solidFill>
                  <a:latin typeface="+mn-ea"/>
                </a:rPr>
                <a:t>応急</a:t>
              </a:r>
              <a:endParaRPr kumimoji="1" lang="ja-JP" altLang="en-US" sz="900" dirty="0">
                <a:solidFill>
                  <a:schemeClr val="bg1"/>
                </a:solidFill>
                <a:latin typeface="+mn-ea"/>
              </a:endParaRPr>
            </a:p>
          </p:txBody>
        </p:sp>
        <p:sp>
          <p:nvSpPr>
            <p:cNvPr id="21" name="正方形/長方形 20"/>
            <p:cNvSpPr/>
            <p:nvPr/>
          </p:nvSpPr>
          <p:spPr>
            <a:xfrm>
              <a:off x="4437112" y="3491880"/>
              <a:ext cx="344308" cy="288032"/>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ysClr val="windowText" lastClr="000000"/>
                  </a:solidFill>
                  <a:latin typeface="+mn-ea"/>
                </a:rPr>
                <a:t>受付</a:t>
              </a:r>
              <a:endParaRPr kumimoji="1" lang="ja-JP" altLang="en-US" sz="900" dirty="0">
                <a:solidFill>
                  <a:sysClr val="windowText" lastClr="000000"/>
                </a:solidFill>
                <a:latin typeface="+mn-ea"/>
              </a:endParaRPr>
            </a:p>
          </p:txBody>
        </p:sp>
        <p:sp>
          <p:nvSpPr>
            <p:cNvPr id="22" name="正方形/長方形 21"/>
            <p:cNvSpPr/>
            <p:nvPr/>
          </p:nvSpPr>
          <p:spPr>
            <a:xfrm>
              <a:off x="5100916" y="3419872"/>
              <a:ext cx="560332" cy="28803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bg1"/>
                  </a:solidFill>
                </a:rPr>
                <a:t>イオン</a:t>
              </a:r>
              <a:endParaRPr kumimoji="1" lang="en-US" altLang="ja-JP" sz="900" dirty="0" smtClean="0">
                <a:solidFill>
                  <a:schemeClr val="bg1"/>
                </a:solidFill>
              </a:endParaRPr>
            </a:p>
            <a:p>
              <a:pPr algn="ctr"/>
              <a:r>
                <a:rPr kumimoji="1" lang="ja-JP" altLang="en-US" sz="900" dirty="0" smtClean="0">
                  <a:solidFill>
                    <a:schemeClr val="bg1"/>
                  </a:solidFill>
                </a:rPr>
                <a:t>ブース</a:t>
              </a:r>
              <a:endParaRPr kumimoji="1" lang="ja-JP" altLang="en-US" sz="900" dirty="0">
                <a:solidFill>
                  <a:schemeClr val="bg1"/>
                </a:solidFill>
              </a:endParaRPr>
            </a:p>
          </p:txBody>
        </p:sp>
      </p:grpSp>
      <p:sp>
        <p:nvSpPr>
          <p:cNvPr id="23" name="テキスト ボックス 22"/>
          <p:cNvSpPr txBox="1"/>
          <p:nvPr/>
        </p:nvSpPr>
        <p:spPr>
          <a:xfrm>
            <a:off x="620688" y="6588224"/>
            <a:ext cx="369332" cy="510717"/>
          </a:xfrm>
          <a:prstGeom prst="rect">
            <a:avLst/>
          </a:prstGeom>
          <a:noFill/>
        </p:spPr>
        <p:txBody>
          <a:bodyPr vert="eaVert" wrap="none" rtlCol="0">
            <a:spAutoFit/>
          </a:bodyPr>
          <a:lstStyle/>
          <a:p>
            <a:r>
              <a:rPr kumimoji="1" lang="ja-JP" altLang="en-US" sz="1200" dirty="0" smtClean="0"/>
              <a:t>ロープ</a:t>
            </a:r>
            <a:endParaRPr kumimoji="1" lang="ja-JP" altLang="en-US" sz="1200" dirty="0"/>
          </a:p>
        </p:txBody>
      </p:sp>
      <p:sp>
        <p:nvSpPr>
          <p:cNvPr id="25" name="正方形/長方形 24"/>
          <p:cNvSpPr/>
          <p:nvPr/>
        </p:nvSpPr>
        <p:spPr>
          <a:xfrm>
            <a:off x="0" y="0"/>
            <a:ext cx="2276872" cy="611560"/>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kumimoji="1" lang="ja-JP" altLang="en-US" b="1" dirty="0" smtClean="0">
                <a:latin typeface="メイリオ" pitchFamily="50" charset="-128"/>
                <a:ea typeface="メイリオ" pitchFamily="50" charset="-128"/>
                <a:cs typeface="メイリオ" pitchFamily="50" charset="-128"/>
              </a:rPr>
              <a:t>会場レイアウト</a:t>
            </a:r>
            <a:endParaRPr kumimoji="1" lang="en-US" altLang="ja-JP" b="1" dirty="0" smtClean="0">
              <a:latin typeface="メイリオ" pitchFamily="50" charset="-128"/>
              <a:ea typeface="メイリオ" pitchFamily="50" charset="-128"/>
              <a:cs typeface="メイリオ" pitchFamily="50" charset="-128"/>
            </a:endParaRPr>
          </a:p>
          <a:p>
            <a:pPr algn="ctr"/>
            <a:r>
              <a:rPr kumimoji="1" lang="ja-JP" altLang="en-US" sz="1600" b="1" dirty="0" smtClean="0">
                <a:latin typeface="メイリオ" pitchFamily="50" charset="-128"/>
                <a:ea typeface="メイリオ" pitchFamily="50" charset="-128"/>
                <a:cs typeface="メイリオ" pitchFamily="50" charset="-128"/>
              </a:rPr>
              <a:t>（名取参考）</a:t>
            </a:r>
            <a:endParaRPr kumimoji="1" lang="ja-JP" altLang="en-US" sz="1600" b="1" dirty="0">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5651956" y="7373651"/>
            <a:ext cx="369332" cy="707886"/>
          </a:xfrm>
          <a:prstGeom prst="rect">
            <a:avLst/>
          </a:prstGeom>
          <a:noFill/>
        </p:spPr>
        <p:txBody>
          <a:bodyPr vert="eaVert" wrap="none" rtlCol="0">
            <a:spAutoFit/>
          </a:bodyPr>
          <a:lstStyle/>
          <a:p>
            <a:r>
              <a:rPr kumimoji="1" lang="ja-JP" altLang="en-US" sz="1200" dirty="0" smtClean="0"/>
              <a:t>防災用品</a:t>
            </a:r>
            <a:endParaRPr kumimoji="1" lang="ja-JP" altLang="en-US" sz="1200" dirty="0"/>
          </a:p>
        </p:txBody>
      </p:sp>
      <p:pic>
        <p:nvPicPr>
          <p:cNvPr id="1033" name="Picture 9" descr="C:\Users\yamada\Desktop\名取写真リサイズ用\s-IMG_1751.jpg"/>
          <p:cNvPicPr>
            <a:picLocks noChangeAspect="1" noChangeArrowheads="1"/>
          </p:cNvPicPr>
          <p:nvPr/>
        </p:nvPicPr>
        <p:blipFill>
          <a:blip r:embed="rId9" cstate="print"/>
          <a:srcRect/>
          <a:stretch>
            <a:fillRect/>
          </a:stretch>
        </p:blipFill>
        <p:spPr bwMode="auto">
          <a:xfrm>
            <a:off x="3645024" y="5508104"/>
            <a:ext cx="2016224" cy="1342003"/>
          </a:xfrm>
          <a:prstGeom prst="rect">
            <a:avLst/>
          </a:prstGeom>
          <a:noFill/>
        </p:spPr>
      </p:pic>
      <p:sp>
        <p:nvSpPr>
          <p:cNvPr id="28" name="テキスト ボックス 27"/>
          <p:cNvSpPr txBox="1"/>
          <p:nvPr/>
        </p:nvSpPr>
        <p:spPr>
          <a:xfrm>
            <a:off x="5661248" y="5796136"/>
            <a:ext cx="369332" cy="400110"/>
          </a:xfrm>
          <a:prstGeom prst="rect">
            <a:avLst/>
          </a:prstGeom>
          <a:noFill/>
        </p:spPr>
        <p:txBody>
          <a:bodyPr vert="eaVert" wrap="none" rtlCol="0">
            <a:spAutoFit/>
          </a:bodyPr>
          <a:lstStyle/>
          <a:p>
            <a:r>
              <a:rPr kumimoji="1" lang="ja-JP" altLang="en-US" sz="1200" dirty="0" smtClean="0"/>
              <a:t>応急</a:t>
            </a:r>
            <a:endParaRPr kumimoji="1" lang="ja-JP" altLang="en-US" sz="1200" dirty="0"/>
          </a:p>
        </p:txBody>
      </p:sp>
      <p:sp>
        <p:nvSpPr>
          <p:cNvPr id="30" name="スライド番号プレースホルダ 29"/>
          <p:cNvSpPr>
            <a:spLocks noGrp="1"/>
          </p:cNvSpPr>
          <p:nvPr>
            <p:ph type="sldNum" sz="quarter" idx="12"/>
          </p:nvPr>
        </p:nvSpPr>
        <p:spPr/>
        <p:txBody>
          <a:bodyPr/>
          <a:lstStyle/>
          <a:p>
            <a:fld id="{6368A3E3-6C6B-44E3-AAED-2F6A7AD44A62}" type="slidenum">
              <a:rPr kumimoji="1" lang="ja-JP" altLang="en-US" smtClean="0"/>
              <a:pPr/>
              <a:t>17</a:t>
            </a:fld>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p:cNvGrpSpPr/>
          <p:nvPr/>
        </p:nvGrpSpPr>
        <p:grpSpPr>
          <a:xfrm>
            <a:off x="548680" y="916210"/>
            <a:ext cx="648072" cy="2719686"/>
            <a:chOff x="548680" y="1780306"/>
            <a:chExt cx="648072" cy="2719686"/>
          </a:xfrm>
        </p:grpSpPr>
        <p:sp>
          <p:nvSpPr>
            <p:cNvPr id="3" name="正方形/長方形 2"/>
            <p:cNvSpPr/>
            <p:nvPr/>
          </p:nvSpPr>
          <p:spPr>
            <a:xfrm>
              <a:off x="548680" y="1780306"/>
              <a:ext cx="648072" cy="2719686"/>
            </a:xfrm>
            <a:prstGeom prst="rect">
              <a:avLst/>
            </a:prstGeom>
          </p:spPr>
          <p:style>
            <a:lnRef idx="2">
              <a:schemeClr val="accent1"/>
            </a:lnRef>
            <a:fillRef idx="1">
              <a:schemeClr val="lt1"/>
            </a:fillRef>
            <a:effectRef idx="0">
              <a:schemeClr val="accent1"/>
            </a:effectRef>
            <a:fontRef idx="minor">
              <a:schemeClr val="dk1"/>
            </a:fontRef>
          </p:style>
          <p:txBody>
            <a:bodyPr lIns="91388" tIns="45696" rIns="91388" bIns="45696" rtlCol="0" anchor="ctr"/>
            <a:lstStyle/>
            <a:p>
              <a:pPr algn="ctr"/>
              <a:endParaRPr kumimoji="1" lang="ja-JP" altLang="en-US" sz="1600"/>
            </a:p>
          </p:txBody>
        </p:sp>
        <p:sp>
          <p:nvSpPr>
            <p:cNvPr id="5" name="テキスト ボックス 4"/>
            <p:cNvSpPr txBox="1"/>
            <p:nvPr/>
          </p:nvSpPr>
          <p:spPr>
            <a:xfrm>
              <a:off x="647984" y="2454018"/>
              <a:ext cx="430782" cy="1325894"/>
            </a:xfrm>
            <a:prstGeom prst="rect">
              <a:avLst/>
            </a:prstGeom>
            <a:noFill/>
          </p:spPr>
          <p:txBody>
            <a:bodyPr vert="eaVert" wrap="square" lIns="91388" tIns="45696" rIns="91388" bIns="45696" rtlCol="0">
              <a:spAutoFit/>
            </a:bodyPr>
            <a:lstStyle/>
            <a:p>
              <a:pPr algn="ctr"/>
              <a:r>
                <a:rPr kumimoji="1" lang="ja-JP" altLang="en-US" sz="1600" dirty="0" smtClean="0">
                  <a:latin typeface="メイリオ" pitchFamily="50" charset="-128"/>
                  <a:ea typeface="メイリオ" pitchFamily="50" charset="-128"/>
                  <a:cs typeface="メイリオ" pitchFamily="50" charset="-128"/>
                </a:rPr>
                <a:t>搬入・設営</a:t>
              </a:r>
              <a:endParaRPr kumimoji="1" lang="ja-JP" altLang="en-US" sz="1600" dirty="0">
                <a:latin typeface="メイリオ" pitchFamily="50" charset="-128"/>
                <a:ea typeface="メイリオ" pitchFamily="50" charset="-128"/>
                <a:cs typeface="メイリオ" pitchFamily="50" charset="-128"/>
              </a:endParaRPr>
            </a:p>
          </p:txBody>
        </p:sp>
      </p:grpSp>
      <p:pic>
        <p:nvPicPr>
          <p:cNvPr id="1536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09120" y="4655041"/>
            <a:ext cx="1656184" cy="9801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テキスト ボックス 5"/>
          <p:cNvSpPr txBox="1"/>
          <p:nvPr/>
        </p:nvSpPr>
        <p:spPr>
          <a:xfrm>
            <a:off x="2996952" y="323528"/>
            <a:ext cx="936104" cy="338506"/>
          </a:xfrm>
          <a:prstGeom prst="rect">
            <a:avLst/>
          </a:prstGeom>
          <a:solidFill>
            <a:schemeClr val="bg1"/>
          </a:solidFill>
          <a:ln>
            <a:solidFill>
              <a:srgbClr val="FF0000"/>
            </a:solidFill>
          </a:ln>
        </p:spPr>
        <p:txBody>
          <a:bodyPr wrap="square" lIns="91388" tIns="45696" rIns="91388" bIns="45696" rtlCol="0">
            <a:spAutoFit/>
          </a:bodyPr>
          <a:lstStyle/>
          <a:p>
            <a:pPr algn="ctr"/>
            <a:r>
              <a:rPr lang="ja-JP" altLang="en-US" sz="1600" dirty="0" smtClean="0">
                <a:solidFill>
                  <a:srgbClr val="FF0000"/>
                </a:solidFill>
                <a:latin typeface="メイリオ" pitchFamily="50" charset="-128"/>
                <a:ea typeface="メイリオ" pitchFamily="50" charset="-128"/>
                <a:cs typeface="メイリオ" pitchFamily="50" charset="-128"/>
              </a:rPr>
              <a:t>参考</a:t>
            </a:r>
            <a:endParaRPr lang="ja-JP" altLang="en-US" sz="1600" dirty="0">
              <a:solidFill>
                <a:srgbClr val="FF0000"/>
              </a:solidFill>
              <a:latin typeface="メイリオ" pitchFamily="50" charset="-128"/>
              <a:ea typeface="メイリオ" pitchFamily="50" charset="-128"/>
              <a:cs typeface="メイリオ" pitchFamily="50" charset="-128"/>
            </a:endParaRPr>
          </a:p>
        </p:txBody>
      </p:sp>
      <p:sp>
        <p:nvSpPr>
          <p:cNvPr id="25" name="正方形/長方形 24"/>
          <p:cNvSpPr/>
          <p:nvPr/>
        </p:nvSpPr>
        <p:spPr>
          <a:xfrm>
            <a:off x="2" y="0"/>
            <a:ext cx="213285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kumimoji="1" lang="ja-JP" altLang="en-US" b="1" dirty="0" smtClean="0">
                <a:latin typeface="メイリオ" pitchFamily="50" charset="-128"/>
                <a:ea typeface="メイリオ" pitchFamily="50" charset="-128"/>
                <a:cs typeface="メイリオ" pitchFamily="50" charset="-128"/>
              </a:rPr>
              <a:t>搬入・搬出</a:t>
            </a:r>
            <a:endParaRPr kumimoji="1" lang="ja-JP" altLang="en-US" b="1" dirty="0">
              <a:latin typeface="メイリオ" pitchFamily="50" charset="-128"/>
              <a:ea typeface="メイリオ" pitchFamily="50" charset="-128"/>
              <a:cs typeface="メイリオ" pitchFamily="50" charset="-128"/>
            </a:endParaRPr>
          </a:p>
        </p:txBody>
      </p:sp>
      <p:sp>
        <p:nvSpPr>
          <p:cNvPr id="36" name="テキスト ボックス 35"/>
          <p:cNvSpPr txBox="1"/>
          <p:nvPr/>
        </p:nvSpPr>
        <p:spPr>
          <a:xfrm>
            <a:off x="1340768" y="899592"/>
            <a:ext cx="4032448" cy="830997"/>
          </a:xfrm>
          <a:prstGeom prst="rect">
            <a:avLst/>
          </a:prstGeom>
          <a:noFill/>
        </p:spPr>
        <p:txBody>
          <a:bodyPr wrap="square" rtlCol="0">
            <a:spAutoFit/>
          </a:bodyPr>
          <a:lstStyle/>
          <a:p>
            <a:r>
              <a:rPr lang="en-US" altLang="ja-JP" sz="1200" dirty="0" smtClean="0">
                <a:latin typeface="メイリオ" pitchFamily="50" charset="-128"/>
                <a:ea typeface="メイリオ" pitchFamily="50" charset="-128"/>
                <a:cs typeface="メイリオ" pitchFamily="50" charset="-128"/>
              </a:rPr>
              <a:t>8:00 </a:t>
            </a:r>
            <a:r>
              <a:rPr lang="ja-JP" altLang="en-US" sz="1200" dirty="0" smtClean="0">
                <a:latin typeface="メイリオ" pitchFamily="50" charset="-128"/>
                <a:ea typeface="メイリオ" pitchFamily="50" charset="-128"/>
                <a:cs typeface="メイリオ" pitchFamily="50" charset="-128"/>
              </a:rPr>
              <a:t>イオンモール「防災センター」入口前集合</a:t>
            </a:r>
            <a:endParaRPr lang="en-US" altLang="ja-JP" sz="1200" dirty="0" smtClean="0">
              <a:latin typeface="メイリオ" pitchFamily="50" charset="-128"/>
              <a:ea typeface="メイリオ" pitchFamily="50" charset="-128"/>
              <a:cs typeface="メイリオ" pitchFamily="50" charset="-128"/>
            </a:endParaRPr>
          </a:p>
          <a:p>
            <a:r>
              <a:rPr kumimoji="1" lang="ja-JP" altLang="en-US" sz="1200" dirty="0" smtClean="0">
                <a:latin typeface="メイリオ" pitchFamily="50" charset="-128"/>
                <a:ea typeface="メイリオ" pitchFamily="50" charset="-128"/>
                <a:cs typeface="メイリオ" pitchFamily="50" charset="-128"/>
              </a:rPr>
              <a:t>⇒警備員の指示に従い、入店名簿に氏名を記入（全員）</a:t>
            </a:r>
            <a:endParaRPr kumimoji="1"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⇒入館証を受け取り、店内に入場。</a:t>
            </a:r>
            <a:endParaRPr lang="en-US" altLang="ja-JP" sz="1200" dirty="0" smtClean="0">
              <a:latin typeface="メイリオ" pitchFamily="50" charset="-128"/>
              <a:ea typeface="メイリオ" pitchFamily="50" charset="-128"/>
              <a:cs typeface="メイリオ" pitchFamily="50" charset="-128"/>
            </a:endParaRPr>
          </a:p>
          <a:p>
            <a:r>
              <a:rPr kumimoji="1" lang="ja-JP" altLang="en-US" sz="1200" dirty="0" smtClean="0">
                <a:latin typeface="メイリオ" pitchFamily="50" charset="-128"/>
                <a:ea typeface="メイリオ" pitchFamily="50" charset="-128"/>
                <a:cs typeface="メイリオ" pitchFamily="50" charset="-128"/>
              </a:rPr>
              <a:t>⇒イオン担当者様と連絡をとり、会場へ移動</a:t>
            </a:r>
            <a:endParaRPr kumimoji="1" lang="ja-JP" altLang="en-US" sz="1200" dirty="0">
              <a:latin typeface="メイリオ" pitchFamily="50" charset="-128"/>
              <a:ea typeface="メイリオ" pitchFamily="50" charset="-128"/>
              <a:cs typeface="メイリオ" pitchFamily="50" charset="-128"/>
            </a:endParaRPr>
          </a:p>
        </p:txBody>
      </p:sp>
      <p:sp>
        <p:nvSpPr>
          <p:cNvPr id="37" name="テキスト ボックス 36"/>
          <p:cNvSpPr txBox="1"/>
          <p:nvPr/>
        </p:nvSpPr>
        <p:spPr>
          <a:xfrm>
            <a:off x="1340768" y="1712301"/>
            <a:ext cx="4032448" cy="830997"/>
          </a:xfrm>
          <a:prstGeom prst="rect">
            <a:avLst/>
          </a:prstGeom>
          <a:noFill/>
        </p:spPr>
        <p:txBody>
          <a:bodyPr wrap="square" rtlCol="0">
            <a:spAutoFit/>
          </a:bodyPr>
          <a:lstStyle/>
          <a:p>
            <a:r>
              <a:rPr lang="en-US" altLang="ja-JP" sz="1200" dirty="0" smtClean="0">
                <a:latin typeface="メイリオ" pitchFamily="50" charset="-128"/>
                <a:ea typeface="メイリオ" pitchFamily="50" charset="-128"/>
                <a:cs typeface="メイリオ" pitchFamily="50" charset="-128"/>
              </a:rPr>
              <a:t>8:30 </a:t>
            </a:r>
            <a:r>
              <a:rPr lang="ja-JP" altLang="en-US" sz="1200" dirty="0" smtClean="0">
                <a:latin typeface="メイリオ" pitchFamily="50" charset="-128"/>
                <a:ea typeface="メイリオ" pitchFamily="50" charset="-128"/>
                <a:cs typeface="メイリオ" pitchFamily="50" charset="-128"/>
              </a:rPr>
              <a:t>資材搬入、什器移動</a:t>
            </a:r>
            <a:endParaRPr lang="en-US" altLang="ja-JP" sz="1200" dirty="0" smtClean="0">
              <a:latin typeface="メイリオ" pitchFamily="50" charset="-128"/>
              <a:ea typeface="メイリオ" pitchFamily="50" charset="-128"/>
              <a:cs typeface="メイリオ" pitchFamily="50" charset="-128"/>
            </a:endParaRPr>
          </a:p>
          <a:p>
            <a:r>
              <a:rPr kumimoji="1" lang="ja-JP" altLang="en-US" sz="1200" dirty="0" smtClean="0">
                <a:latin typeface="メイリオ" pitchFamily="50" charset="-128"/>
                <a:ea typeface="メイリオ" pitchFamily="50" charset="-128"/>
                <a:cs typeface="メイリオ" pitchFamily="50" charset="-128"/>
              </a:rPr>
              <a:t>⇒県連盟からの持ち込み資材を会場に搬入する。</a:t>
            </a:r>
            <a:endParaRPr kumimoji="1"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⇒イオンに届いている資材を受け取り、会場に搬入する。</a:t>
            </a:r>
            <a:endParaRPr lang="en-US" altLang="ja-JP" sz="1200" dirty="0" smtClean="0">
              <a:latin typeface="メイリオ" pitchFamily="50" charset="-128"/>
              <a:ea typeface="メイリオ" pitchFamily="50" charset="-128"/>
              <a:cs typeface="メイリオ" pitchFamily="50" charset="-128"/>
            </a:endParaRPr>
          </a:p>
          <a:p>
            <a:r>
              <a:rPr kumimoji="1" lang="ja-JP" altLang="en-US" sz="1200" dirty="0" smtClean="0">
                <a:latin typeface="メイリオ" pitchFamily="50" charset="-128"/>
                <a:ea typeface="メイリオ" pitchFamily="50" charset="-128"/>
                <a:cs typeface="メイリオ" pitchFamily="50" charset="-128"/>
              </a:rPr>
              <a:t>⇒机・椅子・パネル等を会場に移動する。</a:t>
            </a:r>
            <a:endParaRPr kumimoji="1" lang="ja-JP" altLang="en-US" sz="1200" dirty="0">
              <a:latin typeface="メイリオ" pitchFamily="50" charset="-128"/>
              <a:ea typeface="メイリオ" pitchFamily="50" charset="-128"/>
              <a:cs typeface="メイリオ" pitchFamily="50" charset="-128"/>
            </a:endParaRPr>
          </a:p>
        </p:txBody>
      </p:sp>
      <p:sp>
        <p:nvSpPr>
          <p:cNvPr id="38" name="テキスト ボックス 37"/>
          <p:cNvSpPr txBox="1"/>
          <p:nvPr/>
        </p:nvSpPr>
        <p:spPr>
          <a:xfrm>
            <a:off x="1340768" y="2557249"/>
            <a:ext cx="4824536" cy="1200329"/>
          </a:xfrm>
          <a:prstGeom prst="rect">
            <a:avLst/>
          </a:prstGeom>
          <a:noFill/>
        </p:spPr>
        <p:txBody>
          <a:bodyPr wrap="square" rtlCol="0">
            <a:spAutoFit/>
          </a:bodyPr>
          <a:lstStyle/>
          <a:p>
            <a:r>
              <a:rPr lang="en-US" altLang="ja-JP" sz="1200" dirty="0" smtClean="0">
                <a:latin typeface="メイリオ" pitchFamily="50" charset="-128"/>
                <a:ea typeface="メイリオ" pitchFamily="50" charset="-128"/>
                <a:cs typeface="メイリオ" pitchFamily="50" charset="-128"/>
              </a:rPr>
              <a:t>8</a:t>
            </a:r>
            <a:r>
              <a:rPr kumimoji="1" lang="en-US" altLang="ja-JP" sz="1200" dirty="0" smtClean="0">
                <a:latin typeface="メイリオ" pitchFamily="50" charset="-128"/>
                <a:ea typeface="メイリオ" pitchFamily="50" charset="-128"/>
                <a:cs typeface="メイリオ" pitchFamily="50" charset="-128"/>
              </a:rPr>
              <a:t>:45</a:t>
            </a:r>
            <a:r>
              <a:rPr lang="ja-JP" altLang="en-US" sz="1200" dirty="0" smtClean="0">
                <a:latin typeface="メイリオ" pitchFamily="50" charset="-128"/>
                <a:ea typeface="メイリオ" pitchFamily="50" charset="-128"/>
                <a:cs typeface="メイリオ" pitchFamily="50" charset="-128"/>
              </a:rPr>
              <a:t> 設営</a:t>
            </a:r>
            <a:endParaRPr lang="en-US" altLang="ja-JP" sz="1200" dirty="0" smtClean="0">
              <a:latin typeface="メイリオ" pitchFamily="50" charset="-128"/>
              <a:ea typeface="メイリオ" pitchFamily="50" charset="-128"/>
              <a:cs typeface="メイリオ" pitchFamily="50" charset="-128"/>
            </a:endParaRPr>
          </a:p>
          <a:p>
            <a:r>
              <a:rPr kumimoji="1" lang="ja-JP" altLang="en-US" sz="1200" dirty="0" smtClean="0">
                <a:latin typeface="メイリオ" pitchFamily="50" charset="-128"/>
                <a:ea typeface="メイリオ" pitchFamily="50" charset="-128"/>
                <a:cs typeface="メイリオ" pitchFamily="50" charset="-128"/>
              </a:rPr>
              <a:t>⇒会場をベルトパーテーションで囲み、安全を確保した上で、設営を行う。</a:t>
            </a:r>
            <a:endParaRPr kumimoji="1"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⇒各自の個装は一ヶ所に集積し、目隠しをする。</a:t>
            </a:r>
            <a:endParaRPr lang="en-US" altLang="ja-JP" sz="1200" dirty="0" smtClean="0">
              <a:latin typeface="メイリオ" pitchFamily="50" charset="-128"/>
              <a:ea typeface="メイリオ" pitchFamily="50" charset="-128"/>
              <a:cs typeface="メイリオ" pitchFamily="50" charset="-128"/>
            </a:endParaRPr>
          </a:p>
          <a:p>
            <a:r>
              <a:rPr kumimoji="1" lang="ja-JP" altLang="en-US" sz="1200" dirty="0" smtClean="0">
                <a:solidFill>
                  <a:srgbClr val="FF0000"/>
                </a:solidFill>
                <a:latin typeface="メイリオ" pitchFamily="50" charset="-128"/>
                <a:ea typeface="メイリオ" pitchFamily="50" charset="-128"/>
                <a:cs typeface="メイリオ" pitchFamily="50" charset="-128"/>
              </a:rPr>
              <a:t>⇒ブースレイアウトは、参加者が滞留した場合でもイベントスペース内に収まるように注意する。</a:t>
            </a:r>
            <a:endParaRPr kumimoji="1" lang="ja-JP" altLang="en-US" sz="1200" dirty="0">
              <a:solidFill>
                <a:srgbClr val="FF0000"/>
              </a:solidFill>
              <a:latin typeface="メイリオ" pitchFamily="50" charset="-128"/>
              <a:ea typeface="メイリオ" pitchFamily="50" charset="-128"/>
              <a:cs typeface="メイリオ" pitchFamily="50" charset="-128"/>
            </a:endParaRPr>
          </a:p>
        </p:txBody>
      </p:sp>
      <p:sp>
        <p:nvSpPr>
          <p:cNvPr id="39" name="テキスト ボックス 38"/>
          <p:cNvSpPr txBox="1"/>
          <p:nvPr/>
        </p:nvSpPr>
        <p:spPr>
          <a:xfrm>
            <a:off x="1340768" y="3896052"/>
            <a:ext cx="4392488" cy="830997"/>
          </a:xfrm>
          <a:prstGeom prst="rect">
            <a:avLst/>
          </a:prstGeom>
          <a:noFill/>
        </p:spPr>
        <p:txBody>
          <a:bodyPr wrap="square" rtlCol="0">
            <a:spAutoFit/>
          </a:bodyPr>
          <a:lstStyle/>
          <a:p>
            <a:r>
              <a:rPr kumimoji="1" lang="en-US" altLang="ja-JP" sz="1200" dirty="0" smtClean="0">
                <a:latin typeface="メイリオ" pitchFamily="50" charset="-128"/>
                <a:ea typeface="メイリオ" pitchFamily="50" charset="-128"/>
                <a:cs typeface="メイリオ" pitchFamily="50" charset="-128"/>
              </a:rPr>
              <a:t>9:45 </a:t>
            </a:r>
            <a:r>
              <a:rPr kumimoji="1" lang="ja-JP" altLang="en-US" sz="1200" dirty="0" smtClean="0">
                <a:latin typeface="メイリオ" pitchFamily="50" charset="-128"/>
                <a:ea typeface="メイリオ" pitchFamily="50" charset="-128"/>
                <a:cs typeface="メイリオ" pitchFamily="50" charset="-128"/>
              </a:rPr>
              <a:t>最終確認</a:t>
            </a:r>
            <a:endParaRPr kumimoji="1"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県連盟担当者の集合合図により、開始前の確認時間を設ける。⇒ブース・スタッフの配置、それぞれの役割等を確認する。</a:t>
            </a:r>
            <a:endParaRPr lang="en-US" altLang="ja-JP" sz="1200" dirty="0" smtClean="0">
              <a:latin typeface="メイリオ" pitchFamily="50" charset="-128"/>
              <a:ea typeface="メイリオ" pitchFamily="50" charset="-128"/>
              <a:cs typeface="メイリオ" pitchFamily="50" charset="-128"/>
            </a:endParaRPr>
          </a:p>
          <a:p>
            <a:r>
              <a:rPr kumimoji="1" lang="ja-JP" altLang="en-US" sz="1200" dirty="0" smtClean="0">
                <a:latin typeface="メイリオ" pitchFamily="50" charset="-128"/>
                <a:ea typeface="メイリオ" pitchFamily="50" charset="-128"/>
                <a:cs typeface="メイリオ" pitchFamily="50" charset="-128"/>
              </a:rPr>
              <a:t>⇒イオン関係者の紹介・挨拶を行う。</a:t>
            </a:r>
            <a:endParaRPr kumimoji="1" lang="ja-JP" altLang="en-US" sz="1200" dirty="0">
              <a:latin typeface="メイリオ" pitchFamily="50" charset="-128"/>
              <a:ea typeface="メイリオ" pitchFamily="50" charset="-128"/>
              <a:cs typeface="メイリオ" pitchFamily="50" charset="-128"/>
            </a:endParaRPr>
          </a:p>
        </p:txBody>
      </p:sp>
      <p:sp>
        <p:nvSpPr>
          <p:cNvPr id="40" name="テキスト ボックス 39"/>
          <p:cNvSpPr txBox="1"/>
          <p:nvPr/>
        </p:nvSpPr>
        <p:spPr>
          <a:xfrm>
            <a:off x="1340768" y="4698021"/>
            <a:ext cx="3384376" cy="646331"/>
          </a:xfrm>
          <a:prstGeom prst="rect">
            <a:avLst/>
          </a:prstGeom>
          <a:noFill/>
        </p:spPr>
        <p:txBody>
          <a:bodyPr wrap="square" rtlCol="0">
            <a:spAutoFit/>
          </a:bodyPr>
          <a:lstStyle/>
          <a:p>
            <a:r>
              <a:rPr kumimoji="1" lang="en-US" altLang="ja-JP" sz="1200" dirty="0" smtClean="0">
                <a:latin typeface="メイリオ" pitchFamily="50" charset="-128"/>
                <a:ea typeface="メイリオ" pitchFamily="50" charset="-128"/>
                <a:cs typeface="メイリオ" pitchFamily="50" charset="-128"/>
              </a:rPr>
              <a:t>10:00 </a:t>
            </a:r>
            <a:r>
              <a:rPr kumimoji="1" lang="ja-JP" altLang="en-US" sz="1200" dirty="0" smtClean="0">
                <a:latin typeface="メイリオ" pitchFamily="50" charset="-128"/>
                <a:ea typeface="メイリオ" pitchFamily="50" charset="-128"/>
                <a:cs typeface="メイリオ" pitchFamily="50" charset="-128"/>
              </a:rPr>
              <a:t>プログラム開始</a:t>
            </a:r>
            <a:endParaRPr kumimoji="1"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⇒積極的に呼び込みを行う。</a:t>
            </a:r>
            <a:endParaRPr lang="en-US" altLang="ja-JP" sz="1200" dirty="0" smtClean="0">
              <a:latin typeface="メイリオ" pitchFamily="50" charset="-128"/>
              <a:ea typeface="メイリオ" pitchFamily="50" charset="-128"/>
              <a:cs typeface="メイリオ" pitchFamily="50" charset="-128"/>
            </a:endParaRPr>
          </a:p>
          <a:p>
            <a:r>
              <a:rPr kumimoji="1" lang="ja-JP" altLang="en-US" sz="1200" dirty="0" smtClean="0">
                <a:latin typeface="メイリオ" pitchFamily="50" charset="-128"/>
                <a:ea typeface="メイリオ" pitchFamily="50" charset="-128"/>
                <a:cs typeface="メイリオ" pitchFamily="50" charset="-128"/>
              </a:rPr>
              <a:t>⇒常に安全を確認しながら、展開する。</a:t>
            </a:r>
            <a:endParaRPr kumimoji="1" lang="ja-JP" altLang="en-US" sz="1200" dirty="0">
              <a:latin typeface="メイリオ" pitchFamily="50" charset="-128"/>
              <a:ea typeface="メイリオ" pitchFamily="50" charset="-128"/>
              <a:cs typeface="メイリオ" pitchFamily="50" charset="-128"/>
            </a:endParaRPr>
          </a:p>
        </p:txBody>
      </p:sp>
      <p:grpSp>
        <p:nvGrpSpPr>
          <p:cNvPr id="46" name="グループ化 45"/>
          <p:cNvGrpSpPr/>
          <p:nvPr/>
        </p:nvGrpSpPr>
        <p:grpSpPr>
          <a:xfrm>
            <a:off x="548680" y="3923928"/>
            <a:ext cx="648072" cy="1728192"/>
            <a:chOff x="548680" y="4860032"/>
            <a:chExt cx="648072" cy="1728192"/>
          </a:xfrm>
        </p:grpSpPr>
        <p:sp>
          <p:nvSpPr>
            <p:cNvPr id="41" name="正方形/長方形 40"/>
            <p:cNvSpPr/>
            <p:nvPr/>
          </p:nvSpPr>
          <p:spPr>
            <a:xfrm>
              <a:off x="548680" y="4860032"/>
              <a:ext cx="648072" cy="1728192"/>
            </a:xfrm>
            <a:prstGeom prst="rect">
              <a:avLst/>
            </a:prstGeom>
          </p:spPr>
          <p:style>
            <a:lnRef idx="2">
              <a:schemeClr val="accent1"/>
            </a:lnRef>
            <a:fillRef idx="1">
              <a:schemeClr val="lt1"/>
            </a:fillRef>
            <a:effectRef idx="0">
              <a:schemeClr val="accent1"/>
            </a:effectRef>
            <a:fontRef idx="minor">
              <a:schemeClr val="dk1"/>
            </a:fontRef>
          </p:style>
          <p:txBody>
            <a:bodyPr lIns="91388" tIns="45696" rIns="91388" bIns="45696" rtlCol="0" anchor="ctr"/>
            <a:lstStyle/>
            <a:p>
              <a:pPr algn="ctr"/>
              <a:endParaRPr kumimoji="1" lang="ja-JP" altLang="en-US" sz="1600"/>
            </a:p>
          </p:txBody>
        </p:sp>
        <p:sp>
          <p:nvSpPr>
            <p:cNvPr id="31" name="テキスト ボックス 30"/>
            <p:cNvSpPr txBox="1"/>
            <p:nvPr/>
          </p:nvSpPr>
          <p:spPr>
            <a:xfrm>
              <a:off x="647984" y="5364088"/>
              <a:ext cx="430782" cy="794142"/>
            </a:xfrm>
            <a:prstGeom prst="rect">
              <a:avLst/>
            </a:prstGeom>
            <a:noFill/>
          </p:spPr>
          <p:txBody>
            <a:bodyPr vert="eaVert" wrap="square" lIns="91388" tIns="45696" rIns="91388" bIns="45696" rtlCol="0">
              <a:spAutoFit/>
            </a:bodyPr>
            <a:lstStyle/>
            <a:p>
              <a:pPr algn="ctr"/>
              <a:r>
                <a:rPr kumimoji="1" lang="ja-JP" altLang="en-US" sz="1600" dirty="0" smtClean="0">
                  <a:latin typeface="メイリオ" pitchFamily="50" charset="-128"/>
                  <a:ea typeface="メイリオ" pitchFamily="50" charset="-128"/>
                  <a:cs typeface="メイリオ" pitchFamily="50" charset="-128"/>
                </a:rPr>
                <a:t>実　施</a:t>
              </a:r>
              <a:endParaRPr kumimoji="1" lang="ja-JP" altLang="en-US" sz="1600" dirty="0">
                <a:latin typeface="メイリオ" pitchFamily="50" charset="-128"/>
                <a:ea typeface="メイリオ" pitchFamily="50" charset="-128"/>
                <a:cs typeface="メイリオ" pitchFamily="50" charset="-128"/>
              </a:endParaRPr>
            </a:p>
          </p:txBody>
        </p:sp>
      </p:grpSp>
      <p:sp>
        <p:nvSpPr>
          <p:cNvPr id="42" name="テキスト ボックス 41"/>
          <p:cNvSpPr txBox="1"/>
          <p:nvPr/>
        </p:nvSpPr>
        <p:spPr>
          <a:xfrm>
            <a:off x="1340768" y="5375121"/>
            <a:ext cx="3240360" cy="276999"/>
          </a:xfrm>
          <a:prstGeom prst="rect">
            <a:avLst/>
          </a:prstGeom>
          <a:noFill/>
        </p:spPr>
        <p:txBody>
          <a:bodyPr wrap="square" rtlCol="0">
            <a:spAutoFit/>
          </a:bodyPr>
          <a:lstStyle/>
          <a:p>
            <a:r>
              <a:rPr kumimoji="1" lang="en-US" altLang="ja-JP" sz="1200" dirty="0" smtClean="0">
                <a:latin typeface="メイリオ" pitchFamily="50" charset="-128"/>
                <a:ea typeface="メイリオ" pitchFamily="50" charset="-128"/>
                <a:cs typeface="メイリオ" pitchFamily="50" charset="-128"/>
              </a:rPr>
              <a:t>17:00</a:t>
            </a:r>
            <a:r>
              <a:rPr lang="ja-JP" altLang="en-US" sz="1200" dirty="0" smtClean="0">
                <a:latin typeface="メイリオ" pitchFamily="50" charset="-128"/>
                <a:ea typeface="メイリオ" pitchFamily="50" charset="-128"/>
                <a:cs typeface="メイリオ" pitchFamily="50" charset="-128"/>
              </a:rPr>
              <a:t> プログラム終了</a:t>
            </a:r>
            <a:endParaRPr kumimoji="1" lang="ja-JP" altLang="en-US" sz="1200" dirty="0">
              <a:latin typeface="メイリオ" pitchFamily="50" charset="-128"/>
              <a:ea typeface="メイリオ" pitchFamily="50" charset="-128"/>
              <a:cs typeface="メイリオ" pitchFamily="50" charset="-128"/>
            </a:endParaRPr>
          </a:p>
        </p:txBody>
      </p:sp>
      <p:grpSp>
        <p:nvGrpSpPr>
          <p:cNvPr id="48" name="グループ化 47"/>
          <p:cNvGrpSpPr/>
          <p:nvPr/>
        </p:nvGrpSpPr>
        <p:grpSpPr>
          <a:xfrm>
            <a:off x="563194" y="5940152"/>
            <a:ext cx="648072" cy="2016224"/>
            <a:chOff x="548680" y="6804248"/>
            <a:chExt cx="648072" cy="1728192"/>
          </a:xfrm>
        </p:grpSpPr>
        <p:sp>
          <p:nvSpPr>
            <p:cNvPr id="43" name="正方形/長方形 42"/>
            <p:cNvSpPr/>
            <p:nvPr/>
          </p:nvSpPr>
          <p:spPr>
            <a:xfrm>
              <a:off x="548680" y="6876256"/>
              <a:ext cx="648072" cy="1656184"/>
            </a:xfrm>
            <a:prstGeom prst="rect">
              <a:avLst/>
            </a:prstGeom>
          </p:spPr>
          <p:style>
            <a:lnRef idx="2">
              <a:schemeClr val="accent1"/>
            </a:lnRef>
            <a:fillRef idx="1">
              <a:schemeClr val="lt1"/>
            </a:fillRef>
            <a:effectRef idx="0">
              <a:schemeClr val="accent1"/>
            </a:effectRef>
            <a:fontRef idx="minor">
              <a:schemeClr val="dk1"/>
            </a:fontRef>
          </p:style>
          <p:txBody>
            <a:bodyPr lIns="91388" tIns="45696" rIns="91388" bIns="45696" rtlCol="0" anchor="ctr"/>
            <a:lstStyle/>
            <a:p>
              <a:pPr algn="ctr"/>
              <a:endParaRPr kumimoji="1" lang="ja-JP" altLang="en-US" sz="1600"/>
            </a:p>
          </p:txBody>
        </p:sp>
        <p:sp>
          <p:nvSpPr>
            <p:cNvPr id="32" name="テキスト ボックス 31"/>
            <p:cNvSpPr txBox="1"/>
            <p:nvPr/>
          </p:nvSpPr>
          <p:spPr>
            <a:xfrm>
              <a:off x="647984" y="6804248"/>
              <a:ext cx="430782" cy="1656184"/>
            </a:xfrm>
            <a:prstGeom prst="rect">
              <a:avLst/>
            </a:prstGeom>
            <a:noFill/>
          </p:spPr>
          <p:txBody>
            <a:bodyPr vert="eaVert" wrap="square" lIns="91388" tIns="45696" rIns="91388" bIns="45696" rtlCol="0">
              <a:spAutoFit/>
            </a:bodyPr>
            <a:lstStyle/>
            <a:p>
              <a:pPr algn="ctr"/>
              <a:r>
                <a:rPr kumimoji="1" lang="ja-JP" altLang="en-US" sz="1600" dirty="0" smtClean="0">
                  <a:latin typeface="メイリオ" pitchFamily="50" charset="-128"/>
                  <a:ea typeface="メイリオ" pitchFamily="50" charset="-128"/>
                  <a:cs typeface="メイリオ" pitchFamily="50" charset="-128"/>
                </a:rPr>
                <a:t>撤営・搬出</a:t>
              </a:r>
              <a:endParaRPr kumimoji="1" lang="ja-JP" altLang="en-US" sz="1600" dirty="0">
                <a:latin typeface="メイリオ" pitchFamily="50" charset="-128"/>
                <a:ea typeface="メイリオ" pitchFamily="50" charset="-128"/>
                <a:cs typeface="メイリオ" pitchFamily="50" charset="-128"/>
              </a:endParaRPr>
            </a:p>
          </p:txBody>
        </p:sp>
      </p:grpSp>
      <p:sp>
        <p:nvSpPr>
          <p:cNvPr id="44" name="テキスト ボックス 43"/>
          <p:cNvSpPr txBox="1"/>
          <p:nvPr/>
        </p:nvSpPr>
        <p:spPr>
          <a:xfrm>
            <a:off x="1340768" y="5883275"/>
            <a:ext cx="4824536" cy="1015663"/>
          </a:xfrm>
          <a:prstGeom prst="rect">
            <a:avLst/>
          </a:prstGeom>
          <a:noFill/>
        </p:spPr>
        <p:txBody>
          <a:bodyPr wrap="square" rtlCol="0">
            <a:spAutoFit/>
          </a:bodyPr>
          <a:lstStyle/>
          <a:p>
            <a:r>
              <a:rPr kumimoji="1" lang="en-US" altLang="ja-JP" sz="1200" dirty="0" smtClean="0">
                <a:latin typeface="メイリオ" pitchFamily="50" charset="-128"/>
                <a:ea typeface="メイリオ" pitchFamily="50" charset="-128"/>
                <a:cs typeface="メイリオ" pitchFamily="50" charset="-128"/>
              </a:rPr>
              <a:t>17:00</a:t>
            </a:r>
            <a:r>
              <a:rPr lang="ja-JP" altLang="en-US" sz="1200" dirty="0" smtClean="0">
                <a:latin typeface="メイリオ" pitchFamily="50" charset="-128"/>
                <a:ea typeface="メイリオ" pitchFamily="50" charset="-128"/>
                <a:cs typeface="メイリオ" pitchFamily="50" charset="-128"/>
              </a:rPr>
              <a:t> 撤営</a:t>
            </a:r>
            <a:endParaRPr lang="en-US" altLang="ja-JP" sz="1200" dirty="0" smtClean="0">
              <a:latin typeface="メイリオ" pitchFamily="50" charset="-128"/>
              <a:ea typeface="メイリオ" pitchFamily="50" charset="-128"/>
              <a:cs typeface="メイリオ" pitchFamily="50" charset="-128"/>
            </a:endParaRPr>
          </a:p>
          <a:p>
            <a:r>
              <a:rPr kumimoji="1" lang="ja-JP" altLang="en-US" sz="1200" dirty="0" smtClean="0">
                <a:latin typeface="メイリオ" pitchFamily="50" charset="-128"/>
                <a:ea typeface="メイリオ" pitchFamily="50" charset="-128"/>
                <a:cs typeface="メイリオ" pitchFamily="50" charset="-128"/>
              </a:rPr>
              <a:t>⇒会場をベルトパーテーションで囲み、安全を確保する。</a:t>
            </a:r>
            <a:endParaRPr kumimoji="1"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⇒設営時と同様のケースに資材を収納する。</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⇒什器の取扱いについて、イオン担当者様に確認し、必要であれば、移動する。</a:t>
            </a:r>
            <a:endParaRPr lang="en-US" altLang="ja-JP" sz="1200" dirty="0" smtClean="0">
              <a:latin typeface="メイリオ" pitchFamily="50" charset="-128"/>
              <a:ea typeface="メイリオ" pitchFamily="50" charset="-128"/>
              <a:cs typeface="メイリオ" pitchFamily="50" charset="-128"/>
            </a:endParaRPr>
          </a:p>
        </p:txBody>
      </p:sp>
      <p:sp>
        <p:nvSpPr>
          <p:cNvPr id="45" name="テキスト ボックス 44"/>
          <p:cNvSpPr txBox="1"/>
          <p:nvPr/>
        </p:nvSpPr>
        <p:spPr>
          <a:xfrm>
            <a:off x="1340768" y="6819379"/>
            <a:ext cx="4824536" cy="830997"/>
          </a:xfrm>
          <a:prstGeom prst="rect">
            <a:avLst/>
          </a:prstGeom>
          <a:noFill/>
        </p:spPr>
        <p:txBody>
          <a:bodyPr wrap="square" rtlCol="0">
            <a:spAutoFit/>
          </a:bodyPr>
          <a:lstStyle/>
          <a:p>
            <a:r>
              <a:rPr lang="en-US" altLang="ja-JP" sz="1200" dirty="0" smtClean="0">
                <a:latin typeface="メイリオ" pitchFamily="50" charset="-128"/>
                <a:ea typeface="メイリオ" pitchFamily="50" charset="-128"/>
                <a:cs typeface="メイリオ" pitchFamily="50" charset="-128"/>
              </a:rPr>
              <a:t>17:40 </a:t>
            </a:r>
            <a:r>
              <a:rPr lang="ja-JP" altLang="en-US" sz="1200" dirty="0" smtClean="0">
                <a:latin typeface="メイリオ" pitchFamily="50" charset="-128"/>
                <a:ea typeface="メイリオ" pitchFamily="50" charset="-128"/>
                <a:cs typeface="メイリオ" pitchFamily="50" charset="-128"/>
              </a:rPr>
              <a:t>資材撤収</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⇒次回会場に送付する資材は、イオン担当者様と調整し、発送の段取りを行う。（送り状は日本連盟から送付）</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⇒県連盟持込み資材は全て持ち帰る。</a:t>
            </a:r>
          </a:p>
        </p:txBody>
      </p:sp>
      <p:sp>
        <p:nvSpPr>
          <p:cNvPr id="49" name="テキスト ボックス 48"/>
          <p:cNvSpPr txBox="1"/>
          <p:nvPr/>
        </p:nvSpPr>
        <p:spPr>
          <a:xfrm>
            <a:off x="1340768" y="7598077"/>
            <a:ext cx="4824536" cy="646331"/>
          </a:xfrm>
          <a:prstGeom prst="rect">
            <a:avLst/>
          </a:prstGeom>
          <a:noFill/>
        </p:spPr>
        <p:txBody>
          <a:bodyPr wrap="square" rtlCol="0">
            <a:spAutoFit/>
          </a:bodyPr>
          <a:lstStyle/>
          <a:p>
            <a:r>
              <a:rPr lang="en-US" altLang="ja-JP" sz="1200" dirty="0" smtClean="0">
                <a:latin typeface="メイリオ" pitchFamily="50" charset="-128"/>
                <a:ea typeface="メイリオ" pitchFamily="50" charset="-128"/>
                <a:cs typeface="メイリオ" pitchFamily="50" charset="-128"/>
              </a:rPr>
              <a:t>18:00 </a:t>
            </a:r>
            <a:r>
              <a:rPr lang="ja-JP" altLang="en-US" sz="1200" dirty="0" smtClean="0">
                <a:latin typeface="メイリオ" pitchFamily="50" charset="-128"/>
                <a:ea typeface="メイリオ" pitchFamily="50" charset="-128"/>
                <a:cs typeface="メイリオ" pitchFamily="50" charset="-128"/>
              </a:rPr>
              <a:t>搬出・退出</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⇒入場した際と同じ「防災センター」で、入館証を返却し、名簿に退出時間を記入して、退出する。</a:t>
            </a:r>
          </a:p>
        </p:txBody>
      </p:sp>
    </p:spTree>
    <p:extLst>
      <p:ext uri="{BB962C8B-B14F-4D97-AF65-F5344CB8AC3E}">
        <p14:creationId xmlns="" xmlns:p14="http://schemas.microsoft.com/office/powerpoint/2010/main" val="24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6388" y="824092"/>
            <a:ext cx="5832648" cy="6986480"/>
          </a:xfrm>
          <a:prstGeom prst="rect">
            <a:avLst/>
          </a:prstGeom>
          <a:noFill/>
          <a:ln>
            <a:solidFill>
              <a:schemeClr val="tx1"/>
            </a:solidFill>
          </a:ln>
        </p:spPr>
        <p:txBody>
          <a:bodyPr vert="horz" wrap="square" lIns="91388" tIns="45696" rIns="91388" bIns="45696" rtlCol="0">
            <a:spAutoFit/>
          </a:bodyPr>
          <a:lstStyle/>
          <a:p>
            <a:r>
              <a:rPr lang="ja-JP" altLang="en-US" sz="1400" b="1" dirty="0" smtClean="0">
                <a:solidFill>
                  <a:srgbClr val="FF0000"/>
                </a:solidFill>
                <a:latin typeface="メイリオ" pitchFamily="50" charset="-128"/>
                <a:ea typeface="メイリオ" pitchFamily="50" charset="-128"/>
                <a:cs typeface="メイリオ" pitchFamily="50" charset="-128"/>
              </a:rPr>
              <a:t>会員拡充への取り組み</a:t>
            </a:r>
            <a:endParaRPr lang="en-US" altLang="ja-JP" sz="1600" b="1" dirty="0" smtClean="0">
              <a:solidFill>
                <a:srgbClr val="FF0000"/>
              </a:solidFill>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このイベントの目的は「防災」をテーマに、日々のスカウト活動について理解を広め、多くの方に</a:t>
            </a:r>
            <a:r>
              <a:rPr lang="ja-JP" altLang="en-US" sz="1200" u="sng" dirty="0" smtClean="0">
                <a:latin typeface="メイリオ" pitchFamily="50" charset="-128"/>
                <a:ea typeface="メイリオ" pitchFamily="50" charset="-128"/>
                <a:cs typeface="メイリオ" pitchFamily="50" charset="-128"/>
              </a:rPr>
              <a:t>スカウト運動に興味を持っていただく</a:t>
            </a:r>
            <a:r>
              <a:rPr lang="ja-JP" altLang="en-US" sz="1200" dirty="0" smtClean="0">
                <a:latin typeface="メイリオ" pitchFamily="50" charset="-128"/>
                <a:ea typeface="メイリオ" pitchFamily="50" charset="-128"/>
                <a:cs typeface="メイリオ" pitchFamily="50" charset="-128"/>
              </a:rPr>
              <a:t>ことです。これをきっかけに「地域にボーイスカウトがあり、社会に役立つ体験を子ども達に提供している」ということを理解していただくことに大きな意味があると考えます。</a:t>
            </a:r>
            <a:r>
              <a:rPr lang="ja-JP" altLang="en-US" sz="1200" u="sng" dirty="0" smtClean="0">
                <a:latin typeface="メイリオ" pitchFamily="50" charset="-128"/>
                <a:ea typeface="メイリオ" pitchFamily="50" charset="-128"/>
                <a:cs typeface="メイリオ" pitchFamily="50" charset="-128"/>
              </a:rPr>
              <a:t>その後のスカウト募集イベントに繋げていただく</a:t>
            </a:r>
            <a:r>
              <a:rPr lang="ja-JP" altLang="en-US" sz="1200" dirty="0" smtClean="0">
                <a:latin typeface="メイリオ" pitchFamily="50" charset="-128"/>
                <a:ea typeface="メイリオ" pitchFamily="50" charset="-128"/>
                <a:cs typeface="メイリオ" pitchFamily="50" charset="-128"/>
              </a:rPr>
              <a:t>ことをお願いいたします。また、開催会場のイオンさまと良好な関係性を築いていただくことで、地域での直接的な交渉が可能となり、人目につく場所でのイベント実施が可能となります。</a:t>
            </a:r>
            <a:endParaRPr lang="en-US" altLang="ja-JP" sz="1200" dirty="0" smtClean="0">
              <a:latin typeface="メイリオ" pitchFamily="50" charset="-128"/>
              <a:ea typeface="メイリオ" pitchFamily="50" charset="-128"/>
              <a:cs typeface="メイリオ" pitchFamily="50" charset="-128"/>
            </a:endParaRPr>
          </a:p>
          <a:p>
            <a:endParaRPr lang="en-US" altLang="ja-JP" sz="1400" dirty="0" smtClean="0">
              <a:latin typeface="メイリオ" pitchFamily="50" charset="-128"/>
              <a:ea typeface="メイリオ" pitchFamily="50" charset="-128"/>
              <a:cs typeface="メイリオ" pitchFamily="50" charset="-128"/>
            </a:endParaRPr>
          </a:p>
          <a:p>
            <a:r>
              <a:rPr lang="ja-JP" altLang="en-US" sz="1400" b="1" dirty="0" smtClean="0">
                <a:solidFill>
                  <a:srgbClr val="FF0000"/>
                </a:solidFill>
                <a:latin typeface="メイリオ" pitchFamily="50" charset="-128"/>
                <a:ea typeface="メイリオ" pitchFamily="50" charset="-128"/>
                <a:cs typeface="メイリオ" pitchFamily="50" charset="-128"/>
              </a:rPr>
              <a:t>スカウト年代の関わり</a:t>
            </a:r>
            <a:endParaRPr lang="en-US" altLang="ja-JP" sz="1200" b="1" dirty="0" smtClean="0">
              <a:solidFill>
                <a:srgbClr val="FF0000"/>
              </a:solidFill>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今年の１２月に開催する「第２１回全国スカウトフォーラム」のテーマは、「防災→減災」です。防災キャラバンの機会もご活用いただき、スカウト年代の活躍の場として捉えていただきますようお願いいたします。</a:t>
            </a:r>
            <a:endParaRPr lang="en-US" altLang="ja-JP" sz="1200" dirty="0" smtClean="0">
              <a:latin typeface="メイリオ" pitchFamily="50" charset="-128"/>
              <a:ea typeface="メイリオ" pitchFamily="50" charset="-128"/>
              <a:cs typeface="メイリオ" pitchFamily="50" charset="-128"/>
            </a:endParaRPr>
          </a:p>
          <a:p>
            <a:endParaRPr lang="en-US" altLang="ja-JP" sz="1400" b="1" dirty="0" smtClean="0">
              <a:solidFill>
                <a:srgbClr val="FF0000"/>
              </a:solidFill>
              <a:latin typeface="メイリオ" pitchFamily="50" charset="-128"/>
              <a:ea typeface="メイリオ" pitchFamily="50" charset="-128"/>
              <a:cs typeface="メイリオ" pitchFamily="50" charset="-128"/>
            </a:endParaRPr>
          </a:p>
          <a:p>
            <a:r>
              <a:rPr lang="ja-JP" altLang="en-US" sz="1400" b="1" dirty="0" smtClean="0">
                <a:solidFill>
                  <a:srgbClr val="FF0000"/>
                </a:solidFill>
                <a:latin typeface="メイリオ" pitchFamily="50" charset="-128"/>
                <a:ea typeface="メイリオ" pitchFamily="50" charset="-128"/>
                <a:cs typeface="メイリオ" pitchFamily="50" charset="-128"/>
              </a:rPr>
              <a:t>プレスリリースのお願い</a:t>
            </a:r>
            <a:endParaRPr lang="en-US" altLang="ja-JP" sz="1400" b="1" dirty="0" smtClean="0">
              <a:solidFill>
                <a:srgbClr val="FF0000"/>
              </a:solidFill>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地域のメディアに対して、イベントに取材にきてもらえるようにご案内をお願いいたします。今回のイベントは、</a:t>
            </a:r>
            <a:r>
              <a:rPr lang="ja-JP" altLang="en-US" sz="1200" u="sng" dirty="0" smtClean="0">
                <a:latin typeface="メイリオ" pitchFamily="50" charset="-128"/>
                <a:ea typeface="メイリオ" pitchFamily="50" charset="-128"/>
                <a:cs typeface="メイリオ" pitchFamily="50" charset="-128"/>
              </a:rPr>
              <a:t>全国的に展開</a:t>
            </a:r>
            <a:r>
              <a:rPr lang="ja-JP" altLang="en-US" sz="1200" dirty="0" smtClean="0">
                <a:latin typeface="メイリオ" pitchFamily="50" charset="-128"/>
                <a:ea typeface="メイリオ" pitchFamily="50" charset="-128"/>
                <a:cs typeface="メイリオ" pitchFamily="50" charset="-128"/>
              </a:rPr>
              <a:t>しているものであり、昨年の「全国ＯＲＩ</a:t>
            </a:r>
            <a:r>
              <a:rPr lang="en-US" altLang="ja-JP" sz="1200" dirty="0" smtClean="0">
                <a:latin typeface="メイリオ" pitchFamily="50" charset="-128"/>
                <a:ea typeface="メイリオ" pitchFamily="50" charset="-128"/>
                <a:cs typeface="メイリオ" pitchFamily="50" charset="-128"/>
              </a:rPr>
              <a:t>ZURU</a:t>
            </a:r>
            <a:r>
              <a:rPr lang="ja-JP" altLang="en-US" sz="1200" dirty="0" smtClean="0">
                <a:latin typeface="メイリオ" pitchFamily="50" charset="-128"/>
                <a:ea typeface="メイリオ" pitchFamily="50" charset="-128"/>
                <a:cs typeface="メイリオ" pitchFamily="50" charset="-128"/>
              </a:rPr>
              <a:t>キャラバン」を実施した際にも多くのメディアの方に会場にお越しいただき、新聞記事等にしていただきました。これは、この</a:t>
            </a:r>
            <a:r>
              <a:rPr lang="ja-JP" altLang="en-US" sz="1200" u="sng" dirty="0" smtClean="0">
                <a:latin typeface="メイリオ" pitchFamily="50" charset="-128"/>
                <a:ea typeface="メイリオ" pitchFamily="50" charset="-128"/>
                <a:cs typeface="メイリオ" pitchFamily="50" charset="-128"/>
              </a:rPr>
              <a:t>イベントに参加していない方々の目にも届く情報</a:t>
            </a:r>
            <a:r>
              <a:rPr lang="ja-JP" altLang="en-US" sz="1200" dirty="0" smtClean="0">
                <a:latin typeface="メイリオ" pitchFamily="50" charset="-128"/>
                <a:ea typeface="メイリオ" pitchFamily="50" charset="-128"/>
                <a:cs typeface="メイリオ" pitchFamily="50" charset="-128"/>
              </a:rPr>
              <a:t>となりますので、大きな広がりをみせます。</a:t>
            </a:r>
            <a:r>
              <a:rPr lang="ja-JP" altLang="en-US" sz="1200" u="sng" dirty="0" smtClean="0">
                <a:latin typeface="メイリオ" pitchFamily="50" charset="-128"/>
                <a:ea typeface="メイリオ" pitchFamily="50" charset="-128"/>
                <a:cs typeface="メイリオ" pitchFamily="50" charset="-128"/>
              </a:rPr>
              <a:t>各県・地域のボーイスカウト活動のＰＲ</a:t>
            </a:r>
            <a:r>
              <a:rPr lang="ja-JP" altLang="en-US" sz="1200" dirty="0" smtClean="0">
                <a:latin typeface="メイリオ" pitchFamily="50" charset="-128"/>
                <a:ea typeface="メイリオ" pitchFamily="50" charset="-128"/>
                <a:cs typeface="メイリオ" pitchFamily="50" charset="-128"/>
              </a:rPr>
              <a:t>の場として存分にご活用ください。</a:t>
            </a:r>
            <a:endParaRPr lang="en-US" altLang="ja-JP" sz="1200" dirty="0" smtClean="0">
              <a:latin typeface="メイリオ" pitchFamily="50" charset="-128"/>
              <a:ea typeface="メイリオ" pitchFamily="50" charset="-128"/>
              <a:cs typeface="メイリオ" pitchFamily="50" charset="-128"/>
            </a:endParaRPr>
          </a:p>
          <a:p>
            <a:endParaRPr lang="en-US" altLang="ja-JP" sz="1400" dirty="0" smtClean="0">
              <a:latin typeface="メイリオ" pitchFamily="50" charset="-128"/>
              <a:ea typeface="メイリオ" pitchFamily="50" charset="-128"/>
              <a:cs typeface="メイリオ" pitchFamily="50" charset="-128"/>
            </a:endParaRPr>
          </a:p>
          <a:p>
            <a:r>
              <a:rPr lang="ja-JP" altLang="en-US" sz="1400" b="1" dirty="0" smtClean="0">
                <a:solidFill>
                  <a:srgbClr val="FF0000"/>
                </a:solidFill>
                <a:latin typeface="メイリオ" pitchFamily="50" charset="-128"/>
                <a:ea typeface="メイリオ" pitchFamily="50" charset="-128"/>
                <a:cs typeface="メイリオ" pitchFamily="50" charset="-128"/>
              </a:rPr>
              <a:t>地域への協力依頼のお願い</a:t>
            </a:r>
            <a:endParaRPr lang="en-US" altLang="ja-JP" sz="1200" b="1" dirty="0" smtClean="0">
              <a:solidFill>
                <a:srgbClr val="FF0000"/>
              </a:solidFill>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地域の教育委員会やその他関係行政に対して協力申請をお願いいたします。例えば、地域の教育委員会から後援をもらうことで、</a:t>
            </a:r>
            <a:r>
              <a:rPr lang="ja-JP" altLang="en-US" sz="1200" u="sng" dirty="0" smtClean="0">
                <a:latin typeface="メイリオ" pitchFamily="50" charset="-128"/>
                <a:ea typeface="メイリオ" pitchFamily="50" charset="-128"/>
                <a:cs typeface="メイリオ" pitchFamily="50" charset="-128"/>
              </a:rPr>
              <a:t>近隣の小中学校にイベントのご案内</a:t>
            </a:r>
            <a:r>
              <a:rPr lang="ja-JP" altLang="en-US" sz="1200" dirty="0" smtClean="0">
                <a:latin typeface="メイリオ" pitchFamily="50" charset="-128"/>
                <a:ea typeface="メイリオ" pitchFamily="50" charset="-128"/>
                <a:cs typeface="メイリオ" pitchFamily="50" charset="-128"/>
              </a:rPr>
              <a:t>を配布することができるようになるケースが多いです。また、近年、それぞれの</a:t>
            </a:r>
            <a:r>
              <a:rPr lang="ja-JP" altLang="en-US" sz="1200" u="sng" dirty="0" smtClean="0">
                <a:latin typeface="メイリオ" pitchFamily="50" charset="-128"/>
                <a:ea typeface="メイリオ" pitchFamily="50" charset="-128"/>
                <a:cs typeface="メイリオ" pitchFamily="50" charset="-128"/>
              </a:rPr>
              <a:t>役所には「防災担当」「災害担当」</a:t>
            </a:r>
            <a:r>
              <a:rPr lang="ja-JP" altLang="en-US" sz="1200" dirty="0" smtClean="0">
                <a:latin typeface="メイリオ" pitchFamily="50" charset="-128"/>
                <a:ea typeface="メイリオ" pitchFamily="50" charset="-128"/>
                <a:cs typeface="メイリオ" pitchFamily="50" charset="-128"/>
              </a:rPr>
              <a:t>の部署が置かれているケースも多いようです。このような部署から人員派遣（講師依頼）を含めた協力をいただくことで地域とボーイスカウトとの関係性も高まり、いざという時の連携がスムーズになることが予想されます。</a:t>
            </a:r>
            <a:endParaRPr lang="en-US" altLang="ja-JP" sz="1200" dirty="0" smtClean="0">
              <a:latin typeface="メイリオ" pitchFamily="50" charset="-128"/>
              <a:ea typeface="メイリオ" pitchFamily="50" charset="-128"/>
              <a:cs typeface="メイリオ" pitchFamily="50" charset="-128"/>
            </a:endParaRPr>
          </a:p>
          <a:p>
            <a:endParaRPr lang="en-US" altLang="ja-JP" sz="1200" dirty="0" smtClean="0">
              <a:latin typeface="メイリオ" pitchFamily="50" charset="-128"/>
              <a:ea typeface="メイリオ" pitchFamily="50" charset="-128"/>
              <a:cs typeface="メイリオ" pitchFamily="50" charset="-128"/>
            </a:endParaRPr>
          </a:p>
          <a:p>
            <a:r>
              <a:rPr lang="ja-JP" altLang="en-US" sz="1400" b="1" dirty="0" smtClean="0">
                <a:solidFill>
                  <a:srgbClr val="FF0000"/>
                </a:solidFill>
                <a:latin typeface="メイリオ" pitchFamily="50" charset="-128"/>
                <a:ea typeface="メイリオ" pitchFamily="50" charset="-128"/>
                <a:cs typeface="メイリオ" pitchFamily="50" charset="-128"/>
              </a:rPr>
              <a:t>ＳＮＳやホームページ活用のお願い</a:t>
            </a:r>
            <a:endParaRPr lang="en-US" altLang="ja-JP" sz="1400" b="1" dirty="0" smtClean="0">
              <a:solidFill>
                <a:srgbClr val="FF0000"/>
              </a:solidFill>
              <a:latin typeface="メイリオ" pitchFamily="50" charset="-128"/>
              <a:ea typeface="メイリオ" pitchFamily="50" charset="-128"/>
              <a:cs typeface="メイリオ" pitchFamily="50" charset="-128"/>
            </a:endParaRPr>
          </a:p>
          <a:p>
            <a:r>
              <a:rPr lang="en-US" altLang="ja-JP" sz="1200" dirty="0" err="1" smtClean="0">
                <a:latin typeface="メイリオ" pitchFamily="50" charset="-128"/>
                <a:ea typeface="メイリオ" pitchFamily="50" charset="-128"/>
                <a:cs typeface="メイリオ" pitchFamily="50" charset="-128"/>
              </a:rPr>
              <a:t>Facebook</a:t>
            </a:r>
            <a:r>
              <a:rPr lang="ja-JP" altLang="en-US" sz="1200" dirty="0" smtClean="0">
                <a:latin typeface="メイリオ" pitchFamily="50" charset="-128"/>
                <a:ea typeface="メイリオ" pitchFamily="50" charset="-128"/>
                <a:cs typeface="メイリオ" pitchFamily="50" charset="-128"/>
              </a:rPr>
              <a:t>等のＳＮＳや県連盟のホームページ等で情報の発信強化をお願いいたします。また、当日の様子を投稿していただくことで他の県連盟への参考ともなります。</a:t>
            </a:r>
            <a:endParaRPr lang="en-US" altLang="ja-JP" sz="1200" dirty="0" smtClean="0">
              <a:latin typeface="メイリオ" pitchFamily="50" charset="-128"/>
              <a:ea typeface="メイリオ" pitchFamily="50" charset="-128"/>
              <a:cs typeface="メイリオ" pitchFamily="50" charset="-128"/>
            </a:endParaRPr>
          </a:p>
        </p:txBody>
      </p:sp>
      <p:sp>
        <p:nvSpPr>
          <p:cNvPr id="5" name="正方形/長方形 4"/>
          <p:cNvSpPr/>
          <p:nvPr/>
        </p:nvSpPr>
        <p:spPr>
          <a:xfrm>
            <a:off x="2" y="0"/>
            <a:ext cx="213285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lang="ja-JP" altLang="en-US" b="1" dirty="0" smtClean="0">
                <a:latin typeface="メイリオ" pitchFamily="50" charset="-128"/>
                <a:ea typeface="メイリオ" pitchFamily="50" charset="-128"/>
                <a:cs typeface="メイリオ" pitchFamily="50" charset="-128"/>
              </a:rPr>
              <a:t>県連盟へのお願い</a:t>
            </a:r>
            <a:endParaRPr kumimoji="1" lang="ja-JP" altLang="en-US" b="1" dirty="0">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fld id="{6368A3E3-6C6B-44E3-AAED-2F6A7AD44A62}" type="slidenum">
              <a:rPr kumimoji="1" lang="ja-JP" altLang="en-US" smtClean="0"/>
              <a:pPr/>
              <a:t>19</a:t>
            </a:fld>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76672" y="755576"/>
            <a:ext cx="5832648" cy="1600390"/>
          </a:xfrm>
          <a:prstGeom prst="rect">
            <a:avLst/>
          </a:prstGeom>
          <a:noFill/>
        </p:spPr>
        <p:txBody>
          <a:bodyPr wrap="square" lIns="91388" tIns="45696" rIns="91388" bIns="45696" rtlCol="0">
            <a:spAutoFit/>
          </a:bodyPr>
          <a:lstStyle/>
          <a:p>
            <a:r>
              <a:rPr lang="ja-JP" altLang="en-US" sz="1400" b="1" dirty="0" smtClean="0">
                <a:solidFill>
                  <a:srgbClr val="115740"/>
                </a:solidFill>
                <a:latin typeface="メイリオ" pitchFamily="50" charset="-128"/>
                <a:ea typeface="メイリオ" pitchFamily="50" charset="-128"/>
                <a:cs typeface="メイリオ" pitchFamily="50" charset="-128"/>
              </a:rPr>
              <a:t>昨</a:t>
            </a:r>
            <a:r>
              <a:rPr lang="ja-JP" altLang="en-US" sz="1200" dirty="0" smtClean="0">
                <a:latin typeface="メイリオ" pitchFamily="50" charset="-128"/>
                <a:ea typeface="メイリオ" pitchFamily="50" charset="-128"/>
                <a:cs typeface="メイリオ" pitchFamily="50" charset="-128"/>
              </a:rPr>
              <a:t>年の４月から６月の期間に実施した「全国ＯＲＩＺＵＲＵキャラバン」では、５万人以上に参加いただき、全ての会場で作成された折り鶴９万羽は世界スカウトジャンボリーの参加者から広島平和記念公園等に納められました。</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このキャラバンは、メディアにも数多く取り上げられ、２３ＷＳＪとボーイスカウト活動のＰＲの格好の機会となり、入団に関する問い合わせも多くあったと声をいただいております。また、イオングループからも大変好評をいただきました。</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地域での活動を行うボーイスカウトと、地域に根差した運営を行うイオンは今年も継続して全国キャラバンを展開いたします。</a:t>
            </a:r>
            <a:endParaRPr lang="en-US" altLang="ja-JP" sz="1200" dirty="0" smtClean="0">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116632" y="3923928"/>
            <a:ext cx="1296144" cy="338506"/>
          </a:xfrm>
          <a:prstGeom prst="rect">
            <a:avLst/>
          </a:prstGeom>
          <a:noFill/>
        </p:spPr>
        <p:txBody>
          <a:bodyPr wrap="square" lIns="91388" tIns="45696" rIns="91388" bIns="45696" rtlCol="0">
            <a:spAutoFit/>
          </a:bodyPr>
          <a:lstStyle/>
          <a:p>
            <a:pPr algn="ctr"/>
            <a:r>
              <a:rPr lang="ja-JP" altLang="en-US" sz="1600" dirty="0" smtClean="0">
                <a:latin typeface="メイリオ" pitchFamily="50" charset="-128"/>
                <a:ea typeface="メイリオ" pitchFamily="50" charset="-128"/>
                <a:cs typeface="メイリオ" pitchFamily="50" charset="-128"/>
              </a:rPr>
              <a:t>目　的</a:t>
            </a:r>
            <a:endParaRPr lang="en-US" altLang="ja-JP" sz="1600" dirty="0" smtClean="0">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404664" y="2744049"/>
            <a:ext cx="5976664" cy="1046392"/>
          </a:xfrm>
          <a:prstGeom prst="rect">
            <a:avLst/>
          </a:prstGeom>
          <a:noFill/>
        </p:spPr>
        <p:txBody>
          <a:bodyPr wrap="square" lIns="91388" tIns="45696" rIns="91388" bIns="45696" rtlCol="0">
            <a:spAutoFit/>
          </a:bodyPr>
          <a:lstStyle/>
          <a:p>
            <a:r>
              <a:rPr lang="ja-JP" altLang="ja-JP" sz="1200" dirty="0" smtClean="0">
                <a:latin typeface="メイリオ" pitchFamily="50" charset="-128"/>
                <a:ea typeface="メイリオ" pitchFamily="50" charset="-128"/>
                <a:cs typeface="メイリオ" pitchFamily="50" charset="-128"/>
              </a:rPr>
              <a:t>東日本大震災から５年の節目となる本年、４月には「平成２８年熊本地震」も発生し、災害に備えることについて、個人・家族・地域で改めて考える機会が必要となってい</a:t>
            </a:r>
            <a:r>
              <a:rPr lang="ja-JP" altLang="en-US" sz="1200" dirty="0" smtClean="0">
                <a:latin typeface="メイリオ" pitchFamily="50" charset="-128"/>
                <a:ea typeface="メイリオ" pitchFamily="50" charset="-128"/>
                <a:cs typeface="メイリオ" pitchFamily="50" charset="-128"/>
              </a:rPr>
              <a:t>るこの機会に、テーマを</a:t>
            </a:r>
            <a:r>
              <a:rPr lang="ja-JP" altLang="en-US" sz="1400" dirty="0" smtClean="0">
                <a:solidFill>
                  <a:srgbClr val="FF0000"/>
                </a:solidFill>
                <a:latin typeface="メイリオ" pitchFamily="50" charset="-128"/>
                <a:ea typeface="メイリオ" pitchFamily="50" charset="-128"/>
                <a:cs typeface="メイリオ" pitchFamily="50" charset="-128"/>
              </a:rPr>
              <a:t>「防災」</a:t>
            </a:r>
            <a:r>
              <a:rPr lang="ja-JP" altLang="en-US" sz="1200" dirty="0" smtClean="0">
                <a:latin typeface="メイリオ" pitchFamily="50" charset="-128"/>
                <a:ea typeface="メイリオ" pitchFamily="50" charset="-128"/>
                <a:cs typeface="メイリオ" pitchFamily="50" charset="-128"/>
              </a:rPr>
              <a:t>とします。</a:t>
            </a:r>
            <a:endParaRPr lang="ja-JP"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ボーイスカウトのモットーである「そなえよつねに」の精神で、“防災”に役立つスキ展開します。</a:t>
            </a:r>
            <a:endParaRPr lang="en-US" altLang="ja-JP" sz="1200" dirty="0" smtClean="0">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404664" y="7164288"/>
            <a:ext cx="5976664" cy="1292613"/>
          </a:xfrm>
          <a:prstGeom prst="rect">
            <a:avLst/>
          </a:prstGeom>
          <a:noFill/>
        </p:spPr>
        <p:txBody>
          <a:bodyPr wrap="square" lIns="91388" tIns="45696" rIns="91388" bIns="45696" rtlCol="0">
            <a:spAutoFit/>
          </a:bodyPr>
          <a:lstStyle/>
          <a:p>
            <a:r>
              <a:rPr lang="en-US" altLang="ja-JP" sz="1200" b="1" dirty="0" smtClean="0">
                <a:solidFill>
                  <a:srgbClr val="115740"/>
                </a:solidFill>
                <a:latin typeface="メイリオ" pitchFamily="50" charset="-128"/>
                <a:ea typeface="メイリオ" pitchFamily="50" charset="-128"/>
                <a:cs typeface="メイリオ" pitchFamily="50" charset="-128"/>
              </a:rPr>
              <a:t>【</a:t>
            </a:r>
            <a:r>
              <a:rPr lang="ja-JP" altLang="en-US" sz="1200" b="1" dirty="0" smtClean="0">
                <a:solidFill>
                  <a:srgbClr val="115740"/>
                </a:solidFill>
                <a:latin typeface="メイリオ" pitchFamily="50" charset="-128"/>
                <a:ea typeface="メイリオ" pitchFamily="50" charset="-128"/>
                <a:cs typeface="メイリオ" pitchFamily="50" charset="-128"/>
              </a:rPr>
              <a:t>実施期間</a:t>
            </a:r>
            <a:r>
              <a:rPr lang="en-US" altLang="ja-JP" sz="1200" b="1" dirty="0" smtClean="0">
                <a:solidFill>
                  <a:srgbClr val="115740"/>
                </a:solidFill>
                <a:latin typeface="メイリオ" pitchFamily="50" charset="-128"/>
                <a:ea typeface="メイリオ" pitchFamily="50" charset="-128"/>
                <a:cs typeface="メイリオ" pitchFamily="50" charset="-128"/>
              </a:rPr>
              <a:t>】</a:t>
            </a:r>
            <a:r>
              <a:rPr lang="ja-JP" altLang="en-US" sz="1200" dirty="0" smtClean="0">
                <a:latin typeface="メイリオ" pitchFamily="50" charset="-128"/>
                <a:ea typeface="メイリオ" pitchFamily="50" charset="-128"/>
                <a:cs typeface="メイリオ" pitchFamily="50" charset="-128"/>
              </a:rPr>
              <a:t>２０１６年６月１２日（日）～２０１６年１２月１１日（日）</a:t>
            </a:r>
            <a:r>
              <a:rPr lang="ja-JP" altLang="en-US" sz="1000" dirty="0" smtClean="0">
                <a:latin typeface="メイリオ" pitchFamily="50" charset="-128"/>
                <a:ea typeface="メイリオ" pitchFamily="50" charset="-128"/>
                <a:cs typeface="メイリオ" pitchFamily="50" charset="-128"/>
              </a:rPr>
              <a:t>（予定）</a:t>
            </a:r>
            <a:endParaRPr lang="en-US" altLang="ja-JP" sz="1200" dirty="0">
              <a:latin typeface="メイリオ" pitchFamily="50" charset="-128"/>
              <a:ea typeface="メイリオ" pitchFamily="50" charset="-128"/>
              <a:cs typeface="メイリオ" pitchFamily="50" charset="-128"/>
            </a:endParaRPr>
          </a:p>
          <a:p>
            <a:r>
              <a:rPr lang="en-US" altLang="ja-JP" sz="1200" b="1" dirty="0" smtClean="0">
                <a:solidFill>
                  <a:srgbClr val="115740"/>
                </a:solidFill>
                <a:latin typeface="メイリオ" pitchFamily="50" charset="-128"/>
                <a:ea typeface="メイリオ" pitchFamily="50" charset="-128"/>
                <a:cs typeface="メイリオ" pitchFamily="50" charset="-128"/>
              </a:rPr>
              <a:t>【</a:t>
            </a:r>
            <a:r>
              <a:rPr lang="ja-JP" altLang="en-US" sz="1200" b="1" dirty="0" smtClean="0">
                <a:solidFill>
                  <a:srgbClr val="115740"/>
                </a:solidFill>
                <a:latin typeface="メイリオ" pitchFamily="50" charset="-128"/>
                <a:ea typeface="メイリオ" pitchFamily="50" charset="-128"/>
                <a:cs typeface="メイリオ" pitchFamily="50" charset="-128"/>
              </a:rPr>
              <a:t>実施会場</a:t>
            </a:r>
            <a:r>
              <a:rPr lang="en-US" altLang="ja-JP" sz="1200" b="1" dirty="0" smtClean="0">
                <a:solidFill>
                  <a:srgbClr val="115740"/>
                </a:solidFill>
                <a:latin typeface="メイリオ" pitchFamily="50" charset="-128"/>
                <a:ea typeface="メイリオ" pitchFamily="50" charset="-128"/>
                <a:cs typeface="メイリオ" pitchFamily="50" charset="-128"/>
              </a:rPr>
              <a:t>】</a:t>
            </a:r>
            <a:r>
              <a:rPr lang="ja-JP" altLang="en-US" sz="1200" dirty="0" smtClean="0">
                <a:latin typeface="メイリオ" pitchFamily="50" charset="-128"/>
                <a:ea typeface="メイリオ" pitchFamily="50" charset="-128"/>
                <a:cs typeface="メイリオ" pitchFamily="50" charset="-128"/>
              </a:rPr>
              <a:t>全国のイオンモール等</a:t>
            </a:r>
            <a:endParaRPr lang="en-US" altLang="ja-JP" sz="1200" dirty="0" smtClean="0">
              <a:latin typeface="メイリオ" pitchFamily="50" charset="-128"/>
              <a:ea typeface="メイリオ" pitchFamily="50" charset="-128"/>
              <a:cs typeface="メイリオ" pitchFamily="50" charset="-128"/>
            </a:endParaRPr>
          </a:p>
          <a:p>
            <a:pPr marL="268288"/>
            <a:endParaRPr lang="en-US" altLang="ja-JP" sz="600" dirty="0" smtClean="0">
              <a:latin typeface="メイリオ" pitchFamily="50" charset="-128"/>
              <a:ea typeface="メイリオ" pitchFamily="50" charset="-128"/>
              <a:cs typeface="メイリオ" pitchFamily="50" charset="-128"/>
            </a:endParaRPr>
          </a:p>
          <a:p>
            <a:pPr marL="268288"/>
            <a:r>
              <a:rPr lang="ja-JP" altLang="en-US" sz="1200" dirty="0" smtClean="0">
                <a:latin typeface="メイリオ" pitchFamily="50" charset="-128"/>
                <a:ea typeface="メイリオ" pitchFamily="50" charset="-128"/>
                <a:cs typeface="メイリオ" pitchFamily="50" charset="-128"/>
              </a:rPr>
              <a:t>主催：公益財団法人ボーイスカウト日本連盟、イオンモール株式会社</a:t>
            </a:r>
            <a:endParaRPr lang="en-US" altLang="ja-JP" sz="1200" dirty="0" smtClean="0">
              <a:latin typeface="メイリオ" pitchFamily="50" charset="-128"/>
              <a:ea typeface="メイリオ" pitchFamily="50" charset="-128"/>
              <a:cs typeface="メイリオ" pitchFamily="50" charset="-128"/>
            </a:endParaRPr>
          </a:p>
          <a:p>
            <a:pPr marL="268288"/>
            <a:r>
              <a:rPr lang="ja-JP" altLang="en-US" sz="1200" dirty="0" smtClean="0">
                <a:latin typeface="メイリオ" pitchFamily="50" charset="-128"/>
                <a:ea typeface="メイリオ" pitchFamily="50" charset="-128"/>
                <a:cs typeface="メイリオ" pitchFamily="50" charset="-128"/>
              </a:rPr>
              <a:t>共催：ボーイスカウト都道府県連盟、イオントップバリュ株式会社</a:t>
            </a:r>
            <a:endParaRPr lang="en-US" altLang="ja-JP" sz="1200" dirty="0" smtClean="0">
              <a:latin typeface="メイリオ" pitchFamily="50" charset="-128"/>
              <a:ea typeface="メイリオ" pitchFamily="50" charset="-128"/>
              <a:cs typeface="メイリオ" pitchFamily="50" charset="-128"/>
            </a:endParaRPr>
          </a:p>
          <a:p>
            <a:pPr marL="268288"/>
            <a:r>
              <a:rPr lang="ja-JP" altLang="en-US" sz="1200" dirty="0" smtClean="0">
                <a:latin typeface="メイリオ" pitchFamily="50" charset="-128"/>
                <a:ea typeface="メイリオ" pitchFamily="50" charset="-128"/>
                <a:cs typeface="メイリオ" pitchFamily="50" charset="-128"/>
              </a:rPr>
              <a:t>協力：公益社団法人 危機管理協会</a:t>
            </a:r>
            <a:endParaRPr lang="en-US" altLang="ja-JP" sz="1200" dirty="0" smtClean="0">
              <a:latin typeface="メイリオ" pitchFamily="50" charset="-128"/>
              <a:ea typeface="メイリオ" pitchFamily="50" charset="-128"/>
              <a:cs typeface="メイリオ" pitchFamily="50" charset="-128"/>
            </a:endParaRPr>
          </a:p>
          <a:p>
            <a:pPr marL="268288"/>
            <a:r>
              <a:rPr lang="ja-JP" altLang="en-US" sz="1200" dirty="0" smtClean="0">
                <a:latin typeface="メイリオ" pitchFamily="50" charset="-128"/>
                <a:ea typeface="メイリオ" pitchFamily="50" charset="-128"/>
                <a:cs typeface="メイリオ" pitchFamily="50" charset="-128"/>
              </a:rPr>
              <a:t>後援：内閣府、復興庁、文部科学省（予定）</a:t>
            </a:r>
            <a:endParaRPr lang="en-US" altLang="ja-JP" sz="1200" dirty="0" smtClean="0">
              <a:latin typeface="メイリオ" pitchFamily="50" charset="-128"/>
              <a:ea typeface="メイリオ" pitchFamily="50" charset="-128"/>
              <a:cs typeface="メイリオ" pitchFamily="50" charset="-128"/>
            </a:endParaRPr>
          </a:p>
        </p:txBody>
      </p:sp>
      <p:sp>
        <p:nvSpPr>
          <p:cNvPr id="12" name="正方形/長方形 11"/>
          <p:cNvSpPr/>
          <p:nvPr/>
        </p:nvSpPr>
        <p:spPr>
          <a:xfrm>
            <a:off x="0" y="0"/>
            <a:ext cx="158417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kumimoji="1" lang="ja-JP" altLang="en-US" b="1" dirty="0" smtClean="0">
                <a:latin typeface="メイリオ" pitchFamily="50" charset="-128"/>
                <a:ea typeface="メイリオ" pitchFamily="50" charset="-128"/>
                <a:cs typeface="メイリオ" pitchFamily="50" charset="-128"/>
              </a:rPr>
              <a:t>開催概要</a:t>
            </a:r>
            <a:endParaRPr kumimoji="1" lang="ja-JP" altLang="en-US" b="1" dirty="0">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1556792" y="4211960"/>
            <a:ext cx="4824536" cy="830997"/>
          </a:xfrm>
          <a:prstGeom prst="rect">
            <a:avLst/>
          </a:prstGeom>
          <a:noFill/>
        </p:spPr>
        <p:txBody>
          <a:bodyPr wrap="square" rtlCol="0">
            <a:spAutoFit/>
          </a:bodyPr>
          <a:lstStyle/>
          <a:p>
            <a:r>
              <a:rPr lang="ja-JP" altLang="en-US" sz="1200" dirty="0" smtClean="0">
                <a:latin typeface="メイリオ" pitchFamily="50" charset="-128"/>
                <a:ea typeface="メイリオ" pitchFamily="50" charset="-128"/>
                <a:cs typeface="メイリオ" pitchFamily="50" charset="-128"/>
              </a:rPr>
              <a:t>地域の子どもとその家族を対象に「防災」教育のひとつとして、災害時に活用できるスカウトスキルを提供します。一般の子ども達にスカウト活動を体験する機会を提供することで、活動の良さや魅力を知ってもらい、会員拡充に繋げます。</a:t>
            </a:r>
            <a:endParaRPr kumimoji="1" lang="ja-JP" altLang="en-US" sz="1200" dirty="0">
              <a:latin typeface="メイリオ" pitchFamily="50" charset="-128"/>
              <a:ea typeface="メイリオ" pitchFamily="50" charset="-128"/>
              <a:cs typeface="メイリオ" pitchFamily="50" charset="-128"/>
            </a:endParaRPr>
          </a:p>
        </p:txBody>
      </p:sp>
      <p:sp>
        <p:nvSpPr>
          <p:cNvPr id="13" name="正方形/長方形 12"/>
          <p:cNvSpPr/>
          <p:nvPr/>
        </p:nvSpPr>
        <p:spPr>
          <a:xfrm>
            <a:off x="476672" y="4211960"/>
            <a:ext cx="1008112" cy="7920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メイリオ" pitchFamily="50" charset="-128"/>
                <a:ea typeface="メイリオ" pitchFamily="50" charset="-128"/>
                <a:cs typeface="メイリオ" pitchFamily="50" charset="-128"/>
              </a:rPr>
              <a:t>ボーイ</a:t>
            </a:r>
            <a:endParaRPr kumimoji="1" lang="en-US" altLang="ja-JP" sz="1400" dirty="0" smtClean="0">
              <a:latin typeface="メイリオ" pitchFamily="50" charset="-128"/>
              <a:ea typeface="メイリオ" pitchFamily="50" charset="-128"/>
              <a:cs typeface="メイリオ" pitchFamily="50" charset="-128"/>
            </a:endParaRPr>
          </a:p>
          <a:p>
            <a:pPr algn="ctr"/>
            <a:r>
              <a:rPr kumimoji="1" lang="ja-JP" altLang="en-US" sz="1400" dirty="0" smtClean="0">
                <a:latin typeface="メイリオ" pitchFamily="50" charset="-128"/>
                <a:ea typeface="メイリオ" pitchFamily="50" charset="-128"/>
                <a:cs typeface="メイリオ" pitchFamily="50" charset="-128"/>
              </a:rPr>
              <a:t>スカウト</a:t>
            </a:r>
            <a:endParaRPr kumimoji="1" lang="ja-JP" altLang="en-US" sz="1400" dirty="0">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442166" y="5165317"/>
            <a:ext cx="4824536" cy="646331"/>
          </a:xfrm>
          <a:prstGeom prst="rect">
            <a:avLst/>
          </a:prstGeom>
          <a:noFill/>
        </p:spPr>
        <p:txBody>
          <a:bodyPr wrap="square" rtlCol="0">
            <a:spAutoFit/>
          </a:bodyPr>
          <a:lstStyle/>
          <a:p>
            <a:r>
              <a:rPr kumimoji="1" lang="ja-JP" altLang="en-US" sz="1200" dirty="0" smtClean="0">
                <a:latin typeface="メイリオ" pitchFamily="50" charset="-128"/>
                <a:ea typeface="メイリオ" pitchFamily="50" charset="-128"/>
                <a:cs typeface="メイリオ" pitchFamily="50" charset="-128"/>
              </a:rPr>
              <a:t>イオンモールと地域における「防災」の取り組みを改めて発信することにより、地域の防災に対する意識付けを考える場を提供します。体験により、日頃の防災意識を高めるきっかけ作りとします。</a:t>
            </a:r>
            <a:endParaRPr kumimoji="1" lang="ja-JP" altLang="en-US" sz="1200" dirty="0">
              <a:latin typeface="メイリオ" pitchFamily="50" charset="-128"/>
              <a:ea typeface="メイリオ" pitchFamily="50" charset="-128"/>
              <a:cs typeface="メイリオ" pitchFamily="50" charset="-128"/>
            </a:endParaRPr>
          </a:p>
        </p:txBody>
      </p:sp>
      <p:sp>
        <p:nvSpPr>
          <p:cNvPr id="15" name="正方形/長方形 14"/>
          <p:cNvSpPr/>
          <p:nvPr/>
        </p:nvSpPr>
        <p:spPr>
          <a:xfrm>
            <a:off x="5373216" y="5076056"/>
            <a:ext cx="936104" cy="7920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メイリオ" pitchFamily="50" charset="-128"/>
                <a:ea typeface="メイリオ" pitchFamily="50" charset="-128"/>
                <a:cs typeface="メイリオ" pitchFamily="50" charset="-128"/>
              </a:rPr>
              <a:t>イオン</a:t>
            </a:r>
            <a:endParaRPr kumimoji="1" lang="en-US" altLang="ja-JP" sz="1400" dirty="0" smtClean="0">
              <a:latin typeface="メイリオ" pitchFamily="50" charset="-128"/>
              <a:ea typeface="メイリオ" pitchFamily="50" charset="-128"/>
              <a:cs typeface="メイリオ" pitchFamily="50" charset="-128"/>
            </a:endParaRPr>
          </a:p>
          <a:p>
            <a:pPr algn="ctr"/>
            <a:r>
              <a:rPr kumimoji="1" lang="ja-JP" altLang="en-US" sz="1400" dirty="0" smtClean="0">
                <a:latin typeface="メイリオ" pitchFamily="50" charset="-128"/>
                <a:ea typeface="メイリオ" pitchFamily="50" charset="-128"/>
                <a:cs typeface="メイリオ" pitchFamily="50" charset="-128"/>
              </a:rPr>
              <a:t>モール</a:t>
            </a:r>
            <a:endParaRPr kumimoji="1" lang="ja-JP" altLang="en-US" sz="1400" dirty="0">
              <a:latin typeface="メイリオ" pitchFamily="50" charset="-128"/>
              <a:ea typeface="メイリオ" pitchFamily="50" charset="-128"/>
              <a:cs typeface="メイリオ" pitchFamily="50" charset="-128"/>
            </a:endParaRPr>
          </a:p>
        </p:txBody>
      </p:sp>
      <p:sp>
        <p:nvSpPr>
          <p:cNvPr id="16" name="角丸四角形 15"/>
          <p:cNvSpPr/>
          <p:nvPr/>
        </p:nvSpPr>
        <p:spPr>
          <a:xfrm>
            <a:off x="548680" y="6084168"/>
            <a:ext cx="5688632" cy="79208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ysClr val="windowText" lastClr="000000"/>
                </a:solidFill>
                <a:latin typeface="メイリオ" pitchFamily="50" charset="-128"/>
                <a:ea typeface="メイリオ" pitchFamily="50" charset="-128"/>
                <a:cs typeface="メイリオ" pitchFamily="50" charset="-128"/>
              </a:rPr>
              <a:t>東日本大震災より５年の節目となる本年、また４月には熊本での地震も発生し、改めて地域社会で「防災」への取り組みについて考える機会として、ボーイスカウトとイオンモールが協力することにより、相互の目的達成を目指す。</a:t>
            </a:r>
            <a:endParaRPr kumimoji="1" lang="ja-JP" altLang="en-US" sz="1200" dirty="0">
              <a:solidFill>
                <a:sysClr val="windowText" lastClr="000000"/>
              </a:solidFill>
              <a:latin typeface="メイリオ" pitchFamily="50" charset="-128"/>
              <a:ea typeface="メイリオ" pitchFamily="50" charset="-128"/>
              <a:cs typeface="メイリオ" pitchFamily="50" charset="-128"/>
            </a:endParaRPr>
          </a:p>
        </p:txBody>
      </p:sp>
      <p:sp>
        <p:nvSpPr>
          <p:cNvPr id="17" name="テキスト ボックス 16"/>
          <p:cNvSpPr txBox="1"/>
          <p:nvPr/>
        </p:nvSpPr>
        <p:spPr>
          <a:xfrm>
            <a:off x="116632" y="467544"/>
            <a:ext cx="1296144" cy="338506"/>
          </a:xfrm>
          <a:prstGeom prst="rect">
            <a:avLst/>
          </a:prstGeom>
          <a:noFill/>
        </p:spPr>
        <p:txBody>
          <a:bodyPr wrap="square" lIns="91388" tIns="45696" rIns="91388" bIns="45696" rtlCol="0">
            <a:spAutoFit/>
          </a:bodyPr>
          <a:lstStyle/>
          <a:p>
            <a:pPr algn="ctr"/>
            <a:r>
              <a:rPr lang="ja-JP" altLang="en-US" sz="1600" dirty="0" smtClean="0">
                <a:latin typeface="メイリオ" pitchFamily="50" charset="-128"/>
                <a:ea typeface="メイリオ" pitchFamily="50" charset="-128"/>
                <a:cs typeface="メイリオ" pitchFamily="50" charset="-128"/>
              </a:rPr>
              <a:t>背　景</a:t>
            </a:r>
            <a:endParaRPr lang="en-US" altLang="ja-JP" sz="1600" dirty="0" smtClean="0">
              <a:latin typeface="メイリオ" pitchFamily="50" charset="-128"/>
              <a:ea typeface="メイリオ" pitchFamily="50" charset="-128"/>
              <a:cs typeface="メイリオ" pitchFamily="50" charset="-128"/>
            </a:endParaRPr>
          </a:p>
        </p:txBody>
      </p:sp>
      <p:sp>
        <p:nvSpPr>
          <p:cNvPr id="18" name="テキスト ボックス 17"/>
          <p:cNvSpPr txBox="1"/>
          <p:nvPr/>
        </p:nvSpPr>
        <p:spPr>
          <a:xfrm>
            <a:off x="116632" y="2433294"/>
            <a:ext cx="1296144" cy="338506"/>
          </a:xfrm>
          <a:prstGeom prst="rect">
            <a:avLst/>
          </a:prstGeom>
          <a:noFill/>
        </p:spPr>
        <p:txBody>
          <a:bodyPr wrap="square" lIns="91388" tIns="45696" rIns="91388" bIns="45696" rtlCol="0">
            <a:spAutoFit/>
          </a:bodyPr>
          <a:lstStyle/>
          <a:p>
            <a:pPr algn="ctr"/>
            <a:r>
              <a:rPr lang="ja-JP" altLang="en-US" sz="1600" dirty="0" smtClean="0">
                <a:latin typeface="メイリオ" pitchFamily="50" charset="-128"/>
                <a:ea typeface="メイリオ" pitchFamily="50" charset="-128"/>
                <a:cs typeface="メイリオ" pitchFamily="50" charset="-128"/>
              </a:rPr>
              <a:t>テーマ</a:t>
            </a:r>
            <a:endParaRPr lang="en-US" altLang="ja-JP" sz="1600" dirty="0" smtClean="0">
              <a:latin typeface="メイリオ" pitchFamily="50" charset="-128"/>
              <a:ea typeface="メイリオ" pitchFamily="50" charset="-128"/>
              <a:cs typeface="メイリオ" pitchFamily="50" charset="-128"/>
            </a:endParaRPr>
          </a:p>
        </p:txBody>
      </p:sp>
      <p:sp>
        <p:nvSpPr>
          <p:cNvPr id="20" name="スライド番号プレースホルダ 31"/>
          <p:cNvSpPr>
            <a:spLocks noGrp="1"/>
          </p:cNvSpPr>
          <p:nvPr>
            <p:ph type="sldNum" sz="quarter" idx="12"/>
          </p:nvPr>
        </p:nvSpPr>
        <p:spPr>
          <a:xfrm>
            <a:off x="1988840" y="8657167"/>
            <a:ext cx="1600200" cy="486833"/>
          </a:xfrm>
        </p:spPr>
        <p:txBody>
          <a:bodyPr/>
          <a:lstStyle/>
          <a:p>
            <a:fld id="{6368A3E3-6C6B-44E3-AAED-2F6A7AD44A62}" type="slidenum">
              <a:rPr kumimoji="1" lang="ja-JP" altLang="en-US" smtClean="0"/>
              <a:pPr/>
              <a:t>2</a:t>
            </a:fld>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yamada\Desktop\キャプチャ.JPG"/>
          <p:cNvPicPr>
            <a:picLocks noChangeAspect="1" noChangeArrowheads="1"/>
          </p:cNvPicPr>
          <p:nvPr/>
        </p:nvPicPr>
        <p:blipFill>
          <a:blip r:embed="rId2" cstate="print"/>
          <a:srcRect/>
          <a:stretch>
            <a:fillRect/>
          </a:stretch>
        </p:blipFill>
        <p:spPr bwMode="auto">
          <a:xfrm>
            <a:off x="764704" y="6012160"/>
            <a:ext cx="5400600" cy="1546817"/>
          </a:xfrm>
          <a:prstGeom prst="rect">
            <a:avLst/>
          </a:prstGeom>
          <a:noFill/>
        </p:spPr>
      </p:pic>
      <p:pic>
        <p:nvPicPr>
          <p:cNvPr id="1026" name="Picture 2" descr="https://lh5.googleusercontent.com/-KfOG5eeTmgk/URKojMWuQEI/AAAAAAAAGLs/dSHXesQDQvs/s800/googledrive.png"/>
          <p:cNvPicPr>
            <a:picLocks noChangeAspect="1" noChangeArrowheads="1"/>
          </p:cNvPicPr>
          <p:nvPr/>
        </p:nvPicPr>
        <p:blipFill>
          <a:blip r:embed="rId3" cstate="print"/>
          <a:srcRect/>
          <a:stretch>
            <a:fillRect/>
          </a:stretch>
        </p:blipFill>
        <p:spPr bwMode="auto">
          <a:xfrm>
            <a:off x="764704" y="6084168"/>
            <a:ext cx="648072" cy="505496"/>
          </a:xfrm>
          <a:prstGeom prst="rect">
            <a:avLst/>
          </a:prstGeom>
          <a:noFill/>
        </p:spPr>
      </p:pic>
      <p:sp>
        <p:nvSpPr>
          <p:cNvPr id="9" name="テキスト ボックス 8"/>
          <p:cNvSpPr txBox="1"/>
          <p:nvPr/>
        </p:nvSpPr>
        <p:spPr>
          <a:xfrm>
            <a:off x="620688" y="1259632"/>
            <a:ext cx="2259632" cy="2123610"/>
          </a:xfrm>
          <a:prstGeom prst="rect">
            <a:avLst/>
          </a:prstGeom>
          <a:noFill/>
          <a:ln>
            <a:noFill/>
          </a:ln>
        </p:spPr>
        <p:txBody>
          <a:bodyPr wrap="square" lIns="91388" tIns="45696" rIns="91388" bIns="45696" rtlCol="0">
            <a:spAutoFit/>
          </a:bodyPr>
          <a:lstStyle/>
          <a:p>
            <a:r>
              <a:rPr lang="ja-JP" altLang="en-US" sz="1200" dirty="0" smtClean="0">
                <a:latin typeface="メイリオ" pitchFamily="50" charset="-128"/>
                <a:ea typeface="メイリオ" pitchFamily="50" charset="-128"/>
                <a:cs typeface="メイリオ" pitchFamily="50" charset="-128"/>
              </a:rPr>
              <a:t>昨年の</a:t>
            </a:r>
            <a:r>
              <a:rPr lang="en-US" altLang="ja-JP" sz="1200" dirty="0" smtClean="0">
                <a:latin typeface="メイリオ" pitchFamily="50" charset="-128"/>
                <a:ea typeface="メイリオ" pitchFamily="50" charset="-128"/>
                <a:cs typeface="メイリオ" pitchFamily="50" charset="-128"/>
              </a:rPr>
              <a:t>ORIZURU</a:t>
            </a:r>
            <a:r>
              <a:rPr lang="ja-JP" altLang="en-US" sz="1200" dirty="0" smtClean="0">
                <a:latin typeface="メイリオ" pitchFamily="50" charset="-128"/>
                <a:ea typeface="メイリオ" pitchFamily="50" charset="-128"/>
                <a:cs typeface="メイリオ" pitchFamily="50" charset="-128"/>
              </a:rPr>
              <a:t>キャラバンでは、特設</a:t>
            </a:r>
            <a:r>
              <a:rPr lang="en-US" altLang="ja-JP" sz="1200" dirty="0" err="1" smtClean="0">
                <a:latin typeface="メイリオ" pitchFamily="50" charset="-128"/>
                <a:ea typeface="メイリオ" pitchFamily="50" charset="-128"/>
                <a:cs typeface="メイリオ" pitchFamily="50" charset="-128"/>
              </a:rPr>
              <a:t>Facebook</a:t>
            </a:r>
            <a:r>
              <a:rPr lang="ja-JP" altLang="en-US" sz="1200" dirty="0" smtClean="0">
                <a:latin typeface="メイリオ" pitchFamily="50" charset="-128"/>
                <a:ea typeface="メイリオ" pitchFamily="50" charset="-128"/>
                <a:cs typeface="メイリオ" pitchFamily="50" charset="-128"/>
              </a:rPr>
              <a:t>ページを立ち上げ、全国から写真や会場の様子を投稿していただき、大きな盛り上がりを見せました。</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今回の防災キャラバンにおいても、特設ページ</a:t>
            </a:r>
            <a:r>
              <a:rPr lang="ja-JP" altLang="en-US" sz="1200" dirty="0" smtClean="0">
                <a:latin typeface="メイリオ" pitchFamily="50" charset="-128"/>
                <a:ea typeface="メイリオ" pitchFamily="50" charset="-128"/>
                <a:cs typeface="メイリオ" pitchFamily="50" charset="-128"/>
              </a:rPr>
              <a:t>を立ち上げていますの</a:t>
            </a:r>
            <a:r>
              <a:rPr lang="ja-JP" altLang="en-US" sz="1200" dirty="0" smtClean="0">
                <a:latin typeface="メイリオ" pitchFamily="50" charset="-128"/>
                <a:ea typeface="メイリオ" pitchFamily="50" charset="-128"/>
                <a:cs typeface="メイリオ" pitchFamily="50" charset="-128"/>
              </a:rPr>
              <a:t>で、皆さまからの積極的</a:t>
            </a:r>
            <a:r>
              <a:rPr lang="ja-JP" altLang="en-US" sz="1200" dirty="0" smtClean="0">
                <a:latin typeface="メイリオ" pitchFamily="50" charset="-128"/>
                <a:ea typeface="メイリオ" pitchFamily="50" charset="-128"/>
                <a:cs typeface="メイリオ" pitchFamily="50" charset="-128"/>
              </a:rPr>
              <a:t>な投稿を</a:t>
            </a:r>
            <a:r>
              <a:rPr lang="ja-JP" altLang="en-US" sz="1200" dirty="0" smtClean="0">
                <a:latin typeface="メイリオ" pitchFamily="50" charset="-128"/>
                <a:ea typeface="メイリオ" pitchFamily="50" charset="-128"/>
                <a:cs typeface="メイリオ" pitchFamily="50" charset="-128"/>
              </a:rPr>
              <a:t>お願いいたします。</a:t>
            </a:r>
            <a:endParaRPr lang="ja-JP" altLang="en-US" sz="1200" dirty="0">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548680" y="611560"/>
            <a:ext cx="3096344" cy="307728"/>
          </a:xfrm>
          <a:prstGeom prst="rect">
            <a:avLst/>
          </a:prstGeom>
          <a:noFill/>
          <a:ln>
            <a:noFill/>
          </a:ln>
        </p:spPr>
        <p:txBody>
          <a:bodyPr wrap="square" lIns="91388" tIns="45696" rIns="91388" bIns="45696" rtlCol="0">
            <a:spAutoFit/>
          </a:bodyPr>
          <a:lstStyle/>
          <a:p>
            <a:r>
              <a:rPr lang="en-US" altLang="ja-JP" sz="1400" b="1" dirty="0" err="1" smtClean="0">
                <a:latin typeface="メイリオ" pitchFamily="50" charset="-128"/>
                <a:ea typeface="メイリオ" pitchFamily="50" charset="-128"/>
                <a:cs typeface="メイリオ" pitchFamily="50" charset="-128"/>
              </a:rPr>
              <a:t>Facebook</a:t>
            </a:r>
            <a:r>
              <a:rPr lang="ja-JP" altLang="en-US" sz="1400" b="1" dirty="0" smtClean="0">
                <a:latin typeface="メイリオ" pitchFamily="50" charset="-128"/>
                <a:ea typeface="メイリオ" pitchFamily="50" charset="-128"/>
                <a:cs typeface="メイリオ" pitchFamily="50" charset="-128"/>
              </a:rPr>
              <a:t>と</a:t>
            </a:r>
            <a:r>
              <a:rPr lang="en-US" altLang="ja-JP" sz="1400" b="1" dirty="0" smtClean="0">
                <a:latin typeface="メイリオ" pitchFamily="50" charset="-128"/>
                <a:ea typeface="メイリオ" pitchFamily="50" charset="-128"/>
                <a:cs typeface="メイリオ" pitchFamily="50" charset="-128"/>
              </a:rPr>
              <a:t>Google Drive</a:t>
            </a:r>
            <a:r>
              <a:rPr lang="ja-JP" altLang="en-US" sz="1400" b="1" dirty="0" smtClean="0">
                <a:latin typeface="メイリオ" pitchFamily="50" charset="-128"/>
                <a:ea typeface="メイリオ" pitchFamily="50" charset="-128"/>
                <a:cs typeface="メイリオ" pitchFamily="50" charset="-128"/>
              </a:rPr>
              <a:t>の活用</a:t>
            </a:r>
            <a:endParaRPr lang="ja-JP" altLang="en-US" sz="1400" b="1" dirty="0">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620688" y="4499992"/>
            <a:ext cx="5688632" cy="1200280"/>
          </a:xfrm>
          <a:prstGeom prst="rect">
            <a:avLst/>
          </a:prstGeom>
          <a:noFill/>
          <a:ln>
            <a:noFill/>
          </a:ln>
        </p:spPr>
        <p:txBody>
          <a:bodyPr wrap="square" lIns="91388" tIns="45696" rIns="91388" bIns="45696" rtlCol="0">
            <a:spAutoFit/>
          </a:bodyPr>
          <a:lstStyle/>
          <a:p>
            <a:r>
              <a:rPr lang="ja-JP" altLang="en-US" sz="1200" dirty="0" smtClean="0">
                <a:latin typeface="メイリオ" pitchFamily="50" charset="-128"/>
                <a:ea typeface="メイリオ" pitchFamily="50" charset="-128"/>
                <a:cs typeface="メイリオ" pitchFamily="50" charset="-128"/>
              </a:rPr>
              <a:t>ＷＥＢ上で資料やマニュアル、</a:t>
            </a:r>
            <a:r>
              <a:rPr lang="ja-JP" altLang="en-US" sz="1200" u="sng" dirty="0" smtClean="0">
                <a:latin typeface="メイリオ" pitchFamily="50" charset="-128"/>
                <a:ea typeface="メイリオ" pitchFamily="50" charset="-128"/>
                <a:cs typeface="メイリオ" pitchFamily="50" charset="-128"/>
              </a:rPr>
              <a:t>プログラムヒント集を共有</a:t>
            </a:r>
            <a:r>
              <a:rPr lang="ja-JP" altLang="en-US" sz="1200" dirty="0" smtClean="0">
                <a:latin typeface="メイリオ" pitchFamily="50" charset="-128"/>
                <a:ea typeface="メイリオ" pitchFamily="50" charset="-128"/>
                <a:cs typeface="メイリオ" pitchFamily="50" charset="-128"/>
              </a:rPr>
              <a:t>します。県連盟で作成したマニュアル等も他県連盟の参考となりますので、是非、共有をお願いいたします。</a:t>
            </a:r>
            <a:endParaRPr lang="en-US" altLang="ja-JP" sz="1200" dirty="0" smtClean="0">
              <a:latin typeface="メイリオ" pitchFamily="50" charset="-128"/>
              <a:ea typeface="メイリオ" pitchFamily="50" charset="-128"/>
              <a:cs typeface="メイリオ" pitchFamily="50" charset="-128"/>
            </a:endParaRPr>
          </a:p>
          <a:p>
            <a:r>
              <a:rPr lang="ja-JP" altLang="en-US" sz="1200" u="sng" dirty="0" smtClean="0">
                <a:latin typeface="メイリオ" pitchFamily="50" charset="-128"/>
                <a:ea typeface="メイリオ" pitchFamily="50" charset="-128"/>
                <a:cs typeface="メイリオ" pitchFamily="50" charset="-128"/>
              </a:rPr>
              <a:t>また、実施報告もこちらで承ります。</a:t>
            </a:r>
            <a:endParaRPr lang="en-US" altLang="ja-JP" sz="1200" u="sng"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こちらの</a:t>
            </a:r>
            <a:r>
              <a:rPr lang="ja-JP" altLang="en-US" sz="1200" dirty="0" smtClean="0">
                <a:latin typeface="メイリオ" pitchFamily="50" charset="-128"/>
                <a:ea typeface="メイリオ" pitchFamily="50" charset="-128"/>
                <a:cs typeface="メイリオ" pitchFamily="50" charset="-128"/>
              </a:rPr>
              <a:t>ＵＲＬにアクセス↓</a:t>
            </a:r>
            <a:r>
              <a:rPr lang="en-US" altLang="ja-JP" sz="1200" dirty="0" smtClean="0">
                <a:latin typeface="メイリオ" pitchFamily="50" charset="-128"/>
                <a:ea typeface="メイリオ" pitchFamily="50" charset="-128"/>
                <a:cs typeface="メイリオ" pitchFamily="50" charset="-128"/>
              </a:rPr>
              <a:t> </a:t>
            </a:r>
            <a:endParaRPr lang="en-US" altLang="ja-JP" sz="1200" dirty="0" smtClean="0">
              <a:latin typeface="メイリオ" pitchFamily="50" charset="-128"/>
              <a:ea typeface="メイリオ" pitchFamily="50" charset="-128"/>
              <a:cs typeface="メイリオ" pitchFamily="50" charset="-128"/>
            </a:endParaRPr>
          </a:p>
          <a:p>
            <a:endParaRPr lang="ja-JP" altLang="en-US" sz="1200" b="1" dirty="0">
              <a:latin typeface="メイリオ" pitchFamily="50" charset="-128"/>
              <a:ea typeface="メイリオ" pitchFamily="50" charset="-128"/>
              <a:cs typeface="メイリオ" pitchFamily="50" charset="-128"/>
            </a:endParaRPr>
          </a:p>
        </p:txBody>
      </p:sp>
      <p:sp>
        <p:nvSpPr>
          <p:cNvPr id="12" name="角丸四角形吹き出し 11"/>
          <p:cNvSpPr/>
          <p:nvPr/>
        </p:nvSpPr>
        <p:spPr>
          <a:xfrm>
            <a:off x="2348880" y="7020272"/>
            <a:ext cx="432048" cy="1296144"/>
          </a:xfrm>
          <a:prstGeom prst="wedgeRoundRectCallout">
            <a:avLst>
              <a:gd name="adj1" fmla="val 21055"/>
              <a:gd name="adj2" fmla="val -78175"/>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solidFill>
                  <a:schemeClr val="tx1"/>
                </a:solidFill>
                <a:latin typeface="メイリオ" pitchFamily="50" charset="-128"/>
                <a:ea typeface="メイリオ" pitchFamily="50" charset="-128"/>
                <a:cs typeface="メイリオ" pitchFamily="50" charset="-128"/>
              </a:rPr>
              <a:t>プログラムヒント</a:t>
            </a:r>
            <a:endParaRPr kumimoji="1" lang="en-US" altLang="ja-JP" sz="900" dirty="0" smtClean="0">
              <a:solidFill>
                <a:schemeClr val="tx1"/>
              </a:solidFill>
              <a:latin typeface="メイリオ" pitchFamily="50" charset="-128"/>
              <a:ea typeface="メイリオ" pitchFamily="50" charset="-128"/>
              <a:cs typeface="メイリオ" pitchFamily="50" charset="-128"/>
            </a:endParaRPr>
          </a:p>
          <a:p>
            <a:pPr algn="ctr"/>
            <a:r>
              <a:rPr kumimoji="1" lang="ja-JP" altLang="en-US" sz="900" dirty="0" smtClean="0">
                <a:solidFill>
                  <a:schemeClr val="tx1"/>
                </a:solidFill>
                <a:latin typeface="メイリオ" pitchFamily="50" charset="-128"/>
                <a:ea typeface="メイリオ" pitchFamily="50" charset="-128"/>
                <a:cs typeface="メイリオ" pitchFamily="50" charset="-128"/>
              </a:rPr>
              <a:t>・素材</a:t>
            </a:r>
            <a:endParaRPr kumimoji="1" lang="ja-JP" altLang="en-US" sz="900" dirty="0">
              <a:solidFill>
                <a:schemeClr val="tx1"/>
              </a:solidFill>
              <a:latin typeface="メイリオ" pitchFamily="50" charset="-128"/>
              <a:ea typeface="メイリオ" pitchFamily="50" charset="-128"/>
              <a:cs typeface="メイリオ" pitchFamily="50" charset="-128"/>
            </a:endParaRPr>
          </a:p>
        </p:txBody>
      </p:sp>
      <p:sp>
        <p:nvSpPr>
          <p:cNvPr id="13" name="角丸四角形吹き出し 12"/>
          <p:cNvSpPr/>
          <p:nvPr/>
        </p:nvSpPr>
        <p:spPr>
          <a:xfrm>
            <a:off x="5445224" y="7020272"/>
            <a:ext cx="432048" cy="864096"/>
          </a:xfrm>
          <a:prstGeom prst="wedgeRoundRectCallout">
            <a:avLst>
              <a:gd name="adj1" fmla="val 18850"/>
              <a:gd name="adj2" fmla="val -91403"/>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solidFill>
                  <a:schemeClr val="tx1"/>
                </a:solidFill>
                <a:latin typeface="メイリオ" pitchFamily="50" charset="-128"/>
                <a:ea typeface="メイリオ" pitchFamily="50" charset="-128"/>
                <a:cs typeface="メイリオ" pitchFamily="50" charset="-128"/>
              </a:rPr>
              <a:t>実施報告</a:t>
            </a:r>
            <a:endParaRPr kumimoji="1" lang="ja-JP" altLang="en-US" sz="900" dirty="0">
              <a:solidFill>
                <a:schemeClr val="tx1"/>
              </a:solidFill>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692696" y="3707904"/>
            <a:ext cx="5328592" cy="461616"/>
          </a:xfrm>
          <a:prstGeom prst="rect">
            <a:avLst/>
          </a:prstGeom>
          <a:noFill/>
          <a:ln>
            <a:noFill/>
          </a:ln>
        </p:spPr>
        <p:txBody>
          <a:bodyPr wrap="square" lIns="91388" tIns="45696" rIns="91388" bIns="45696" rtlCol="0">
            <a:spAutoFit/>
          </a:bodyPr>
          <a:lstStyle/>
          <a:p>
            <a:r>
              <a:rPr lang="ja-JP" altLang="en-US" sz="1200" dirty="0" smtClean="0">
                <a:latin typeface="メイリオ" pitchFamily="50" charset="-128"/>
                <a:ea typeface="メイリオ" pitchFamily="50" charset="-128"/>
                <a:cs typeface="メイリオ" pitchFamily="50" charset="-128"/>
              </a:rPr>
              <a:t>あわせて、県連盟や地区、団のホームページ、ブログ等でも積極的な情報発信をお願いいたします。</a:t>
            </a:r>
            <a:endParaRPr lang="ja-JP" altLang="en-US" sz="1200" dirty="0">
              <a:latin typeface="メイリオ" pitchFamily="50" charset="-128"/>
              <a:ea typeface="メイリオ" pitchFamily="50" charset="-128"/>
              <a:cs typeface="メイリオ" pitchFamily="50" charset="-128"/>
            </a:endParaRPr>
          </a:p>
        </p:txBody>
      </p:sp>
      <p:sp>
        <p:nvSpPr>
          <p:cNvPr id="15" name="正方形/長方形 14"/>
          <p:cNvSpPr/>
          <p:nvPr/>
        </p:nvSpPr>
        <p:spPr>
          <a:xfrm>
            <a:off x="2" y="0"/>
            <a:ext cx="213285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lang="ja-JP" altLang="en-US" b="1" dirty="0" smtClean="0">
                <a:latin typeface="メイリオ" pitchFamily="50" charset="-128"/>
                <a:ea typeface="メイリオ" pitchFamily="50" charset="-128"/>
                <a:cs typeface="メイリオ" pitchFamily="50" charset="-128"/>
              </a:rPr>
              <a:t>県連盟へのお願い</a:t>
            </a:r>
            <a:endParaRPr kumimoji="1" lang="ja-JP" altLang="en-US" b="1" dirty="0">
              <a:latin typeface="メイリオ" pitchFamily="50" charset="-128"/>
              <a:ea typeface="メイリオ" pitchFamily="50" charset="-128"/>
              <a:cs typeface="メイリオ" pitchFamily="50" charset="-128"/>
            </a:endParaRPr>
          </a:p>
        </p:txBody>
      </p:sp>
      <p:pic>
        <p:nvPicPr>
          <p:cNvPr id="2050" name="Picture 2" descr="C:\Users\yamada\Desktop\キャプチャ3.JPG"/>
          <p:cNvPicPr>
            <a:picLocks noChangeAspect="1" noChangeArrowheads="1"/>
          </p:cNvPicPr>
          <p:nvPr/>
        </p:nvPicPr>
        <p:blipFill>
          <a:blip r:embed="rId4" cstate="print"/>
          <a:srcRect/>
          <a:stretch>
            <a:fillRect/>
          </a:stretch>
        </p:blipFill>
        <p:spPr bwMode="auto">
          <a:xfrm>
            <a:off x="2924944" y="1259632"/>
            <a:ext cx="3384376" cy="1919306"/>
          </a:xfrm>
          <a:prstGeom prst="rect">
            <a:avLst/>
          </a:prstGeom>
          <a:noFill/>
        </p:spPr>
      </p:pic>
      <p:pic>
        <p:nvPicPr>
          <p:cNvPr id="1030" name="Picture 6" descr="http://stat.ameba.jp/user_images/20150207/11/teamyuimarl1248/59/4a/p/o0596033513210916159.png"/>
          <p:cNvPicPr>
            <a:picLocks noChangeAspect="1" noChangeArrowheads="1"/>
          </p:cNvPicPr>
          <p:nvPr/>
        </p:nvPicPr>
        <p:blipFill>
          <a:blip r:embed="rId5" cstate="print"/>
          <a:srcRect/>
          <a:stretch>
            <a:fillRect/>
          </a:stretch>
        </p:blipFill>
        <p:spPr bwMode="auto">
          <a:xfrm>
            <a:off x="2924944" y="1259632"/>
            <a:ext cx="663978" cy="373210"/>
          </a:xfrm>
          <a:prstGeom prst="rect">
            <a:avLst/>
          </a:prstGeom>
          <a:noFill/>
        </p:spPr>
      </p:pic>
      <p:sp>
        <p:nvSpPr>
          <p:cNvPr id="16" name="テキスト ボックス 15"/>
          <p:cNvSpPr txBox="1"/>
          <p:nvPr/>
        </p:nvSpPr>
        <p:spPr>
          <a:xfrm>
            <a:off x="1196752" y="3328119"/>
            <a:ext cx="4464496" cy="307777"/>
          </a:xfrm>
          <a:prstGeom prst="rect">
            <a:avLst/>
          </a:prstGeom>
          <a:noFill/>
          <a:ln>
            <a:solidFill>
              <a:schemeClr val="tx1"/>
            </a:solidFill>
          </a:ln>
        </p:spPr>
        <p:txBody>
          <a:bodyPr wrap="square" rtlCol="0">
            <a:spAutoFit/>
          </a:bodyPr>
          <a:lstStyle/>
          <a:p>
            <a:pPr algn="ctr"/>
            <a:r>
              <a:rPr lang="en-US" altLang="ja-JP" sz="1400" b="1" dirty="0" smtClean="0">
                <a:latin typeface="メイリオ" pitchFamily="50" charset="-128"/>
                <a:ea typeface="メイリオ" pitchFamily="50" charset="-128"/>
              </a:rPr>
              <a:t>https://www.facebook.com/bousaicaravan/</a:t>
            </a:r>
            <a:endParaRPr kumimoji="1" lang="ja-JP" altLang="en-US" sz="1400" b="1" dirty="0">
              <a:latin typeface="メイリオ" pitchFamily="50" charset="-128"/>
              <a:ea typeface="メイリオ" pitchFamily="50" charset="-128"/>
            </a:endParaRPr>
          </a:p>
        </p:txBody>
      </p:sp>
      <p:sp>
        <p:nvSpPr>
          <p:cNvPr id="17" name="テキスト ボックス 16"/>
          <p:cNvSpPr txBox="1"/>
          <p:nvPr/>
        </p:nvSpPr>
        <p:spPr>
          <a:xfrm>
            <a:off x="404664" y="5508104"/>
            <a:ext cx="5976664" cy="288032"/>
          </a:xfrm>
          <a:prstGeom prst="rect">
            <a:avLst/>
          </a:prstGeom>
          <a:noFill/>
          <a:ln>
            <a:solidFill>
              <a:schemeClr val="tx1"/>
            </a:solidFill>
          </a:ln>
        </p:spPr>
        <p:txBody>
          <a:bodyPr wrap="square" rtlCol="0">
            <a:spAutoFit/>
          </a:bodyPr>
          <a:lstStyle/>
          <a:p>
            <a:pPr algn="ctr"/>
            <a:r>
              <a:rPr lang="en-US" altLang="ja-JP" sz="1200" b="1" dirty="0" smtClean="0">
                <a:latin typeface="メイリオ" pitchFamily="50" charset="-128"/>
                <a:ea typeface="メイリオ" pitchFamily="50" charset="-128"/>
                <a:cs typeface="メイリオ" pitchFamily="50" charset="-128"/>
              </a:rPr>
              <a:t>https://drive.google.com/open?id=0B-kt_Jrbs7ZCdUFiMVUtaElqSjA</a:t>
            </a:r>
            <a:endParaRPr kumimoji="1" lang="ja-JP" altLang="en-US" sz="1200" b="1" dirty="0">
              <a:latin typeface="メイリオ" pitchFamily="50" charset="-128"/>
              <a:ea typeface="メイリオ" pitchFamily="50" charset="-128"/>
            </a:endParaRPr>
          </a:p>
        </p:txBody>
      </p:sp>
      <p:sp>
        <p:nvSpPr>
          <p:cNvPr id="19" name="スライド番号プレースホルダ 18"/>
          <p:cNvSpPr>
            <a:spLocks noGrp="1"/>
          </p:cNvSpPr>
          <p:nvPr>
            <p:ph type="sldNum" sz="quarter" idx="12"/>
          </p:nvPr>
        </p:nvSpPr>
        <p:spPr/>
        <p:txBody>
          <a:bodyPr/>
          <a:lstStyle/>
          <a:p>
            <a:fld id="{6368A3E3-6C6B-44E3-AAED-2F6A7AD44A62}" type="slidenum">
              <a:rPr kumimoji="1" lang="ja-JP" altLang="en-US" smtClean="0"/>
              <a:pPr/>
              <a:t>20</a:t>
            </a:fld>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mada\Desktop\キャプチャ.JPG"/>
          <p:cNvPicPr>
            <a:picLocks noChangeAspect="1" noChangeArrowheads="1"/>
          </p:cNvPicPr>
          <p:nvPr/>
        </p:nvPicPr>
        <p:blipFill>
          <a:blip r:embed="rId2" cstate="print"/>
          <a:srcRect/>
          <a:stretch>
            <a:fillRect/>
          </a:stretch>
        </p:blipFill>
        <p:spPr bwMode="auto">
          <a:xfrm>
            <a:off x="2996952" y="3563888"/>
            <a:ext cx="3366816" cy="4824536"/>
          </a:xfrm>
          <a:prstGeom prst="rect">
            <a:avLst/>
          </a:prstGeom>
          <a:noFill/>
        </p:spPr>
      </p:pic>
      <p:pic>
        <p:nvPicPr>
          <p:cNvPr id="1027" name="Picture 3" descr="C:\Users\yamada\Desktop\キャプチャ.JPG"/>
          <p:cNvPicPr>
            <a:picLocks noChangeAspect="1" noChangeArrowheads="1"/>
          </p:cNvPicPr>
          <p:nvPr/>
        </p:nvPicPr>
        <p:blipFill>
          <a:blip r:embed="rId3" cstate="print"/>
          <a:srcRect/>
          <a:stretch>
            <a:fillRect/>
          </a:stretch>
        </p:blipFill>
        <p:spPr bwMode="auto">
          <a:xfrm>
            <a:off x="476672" y="611560"/>
            <a:ext cx="2911341" cy="4127550"/>
          </a:xfrm>
          <a:prstGeom prst="rect">
            <a:avLst/>
          </a:prstGeom>
          <a:noFill/>
        </p:spPr>
      </p:pic>
      <p:sp>
        <p:nvSpPr>
          <p:cNvPr id="6" name="正方形/長方形 5"/>
          <p:cNvSpPr/>
          <p:nvPr/>
        </p:nvSpPr>
        <p:spPr>
          <a:xfrm>
            <a:off x="2" y="0"/>
            <a:ext cx="213285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lang="ja-JP" altLang="en-US" b="1" dirty="0" smtClean="0">
                <a:latin typeface="メイリオ" pitchFamily="50" charset="-128"/>
                <a:ea typeface="メイリオ" pitchFamily="50" charset="-128"/>
                <a:cs typeface="メイリオ" pitchFamily="50" charset="-128"/>
              </a:rPr>
              <a:t>プレスリリース</a:t>
            </a:r>
            <a:endParaRPr kumimoji="1" lang="ja-JP" altLang="en-US" b="1" dirty="0">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fld id="{6368A3E3-6C6B-44E3-AAED-2F6A7AD44A62}" type="slidenum">
              <a:rPr kumimoji="1" lang="ja-JP" altLang="en-US" smtClean="0"/>
              <a:pPr/>
              <a:t>21</a:t>
            </a:fld>
            <a:endParaRPr kumimoji="1"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76672" y="755576"/>
            <a:ext cx="5832648" cy="7848254"/>
          </a:xfrm>
          <a:prstGeom prst="rect">
            <a:avLst/>
          </a:prstGeom>
        </p:spPr>
        <p:txBody>
          <a:bodyPr wrap="square" lIns="91388" tIns="45696" rIns="91388" bIns="45696">
            <a:spAutoFit/>
          </a:bodyPr>
          <a:lstStyle/>
          <a:p>
            <a:r>
              <a:rPr lang="ja-JP" altLang="en-US" sz="1200" u="sng" dirty="0" smtClean="0">
                <a:latin typeface="メイリオ" pitchFamily="50" charset="-128"/>
                <a:ea typeface="メイリオ" pitchFamily="50" charset="-128"/>
                <a:cs typeface="メイリオ" pitchFamily="50" charset="-128"/>
              </a:rPr>
              <a:t>Ｑ：プログラムは何を実施すれば良いのですか？</a:t>
            </a:r>
            <a:endParaRPr lang="en-US" altLang="ja-JP" sz="1200" u="sng"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Ａ：本企画書には、「防災アイテムゲーム」「応急救護体験」「ロープワーク」を一案として記載しておりますが、これに限らず、県連盟独自の内容や会場となるイオンモールさまとの調整で決定していただければと思います。日頃の活動の中から防災に役立つ内容のものを展開していただければと思います。</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全国で統一的に実施するのは、イオンモールのメッセージ企画と、イオントップバリュのローリングストック企画です。メッセージ企画については、ボーイスカウトからの人的な協力もお願いいたします。</a:t>
            </a:r>
            <a:endParaRPr lang="en-US" altLang="ja-JP" sz="1200" dirty="0" smtClean="0">
              <a:latin typeface="メイリオ" pitchFamily="50" charset="-128"/>
              <a:ea typeface="メイリオ" pitchFamily="50" charset="-128"/>
              <a:cs typeface="メイリオ" pitchFamily="50" charset="-128"/>
            </a:endParaRPr>
          </a:p>
          <a:p>
            <a:endParaRPr lang="en-US" altLang="ja-JP" sz="1200" dirty="0" smtClean="0">
              <a:latin typeface="メイリオ" pitchFamily="50" charset="-128"/>
              <a:ea typeface="メイリオ" pitchFamily="50" charset="-128"/>
              <a:cs typeface="メイリオ" pitchFamily="50" charset="-128"/>
            </a:endParaRPr>
          </a:p>
          <a:p>
            <a:r>
              <a:rPr lang="ja-JP" altLang="en-US" sz="1200" u="sng" dirty="0" smtClean="0">
                <a:latin typeface="メイリオ" pitchFamily="50" charset="-128"/>
                <a:ea typeface="メイリオ" pitchFamily="50" charset="-128"/>
                <a:cs typeface="メイリオ" pitchFamily="50" charset="-128"/>
              </a:rPr>
              <a:t>Ｑ：スタッフは何人必要ですか？</a:t>
            </a:r>
            <a:endParaRPr lang="en-US" altLang="ja-JP" sz="1200" u="sng"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Ａ：プログラムの内容にもよりますが、休憩交代も含めて１５人程度での運営を想定しています。プログラムの運営スタッフ</a:t>
            </a:r>
            <a:r>
              <a:rPr lang="ja-JP" altLang="en-US" sz="1200" dirty="0">
                <a:latin typeface="メイリオ" pitchFamily="50" charset="-128"/>
                <a:ea typeface="メイリオ" pitchFamily="50" charset="-128"/>
                <a:cs typeface="メイリオ" pitchFamily="50" charset="-128"/>
              </a:rPr>
              <a:t>と</a:t>
            </a:r>
            <a:r>
              <a:rPr lang="ja-JP" altLang="en-US" sz="1200" dirty="0" smtClean="0">
                <a:latin typeface="メイリオ" pitchFamily="50" charset="-128"/>
                <a:ea typeface="メイリオ" pitchFamily="50" charset="-128"/>
                <a:cs typeface="メイリオ" pitchFamily="50" charset="-128"/>
              </a:rPr>
              <a:t>しての動員だけでなく、ビーバー</a:t>
            </a:r>
            <a:r>
              <a:rPr lang="ja-JP" altLang="en-US" sz="1200" dirty="0">
                <a:latin typeface="メイリオ" pitchFamily="50" charset="-128"/>
                <a:ea typeface="メイリオ" pitchFamily="50" charset="-128"/>
                <a:cs typeface="メイリオ" pitchFamily="50" charset="-128"/>
              </a:rPr>
              <a:t>やカブ年代のスカウトには会場のにぎやかで楽しい雰囲気になるように、「遊びに」来ていただけるようにご案内・ご協力をお願いいたします</a:t>
            </a:r>
            <a:r>
              <a:rPr lang="ja-JP" altLang="en-US" sz="1200" dirty="0" smtClean="0">
                <a:latin typeface="メイリオ" pitchFamily="50" charset="-128"/>
                <a:ea typeface="メイリオ" pitchFamily="50" charset="-128"/>
                <a:cs typeface="メイリオ" pitchFamily="50" charset="-128"/>
              </a:rPr>
              <a:t>。</a:t>
            </a:r>
            <a:endParaRPr lang="en-US" altLang="ja-JP" sz="1200" dirty="0" smtClean="0">
              <a:latin typeface="メイリオ" pitchFamily="50" charset="-128"/>
              <a:ea typeface="メイリオ" pitchFamily="50" charset="-128"/>
              <a:cs typeface="メイリオ" pitchFamily="50" charset="-128"/>
            </a:endParaRPr>
          </a:p>
          <a:p>
            <a:endParaRPr lang="en-US" altLang="ja-JP" sz="1200" dirty="0" smtClean="0">
              <a:latin typeface="メイリオ" pitchFamily="50" charset="-128"/>
              <a:ea typeface="メイリオ" pitchFamily="50" charset="-128"/>
              <a:cs typeface="メイリオ" pitchFamily="50" charset="-128"/>
            </a:endParaRPr>
          </a:p>
          <a:p>
            <a:r>
              <a:rPr lang="en-US" altLang="ja-JP" sz="1200" u="sng" dirty="0" smtClean="0">
                <a:latin typeface="メイリオ" pitchFamily="50" charset="-128"/>
                <a:ea typeface="メイリオ" pitchFamily="50" charset="-128"/>
                <a:cs typeface="メイリオ" pitchFamily="50" charset="-128"/>
              </a:rPr>
              <a:t>Q</a:t>
            </a:r>
            <a:r>
              <a:rPr lang="ja-JP" altLang="en-US" sz="1200" u="sng" dirty="0" smtClean="0">
                <a:latin typeface="メイリオ" pitchFamily="50" charset="-128"/>
                <a:ea typeface="メイリオ" pitchFamily="50" charset="-128"/>
                <a:cs typeface="メイリオ" pitchFamily="50" charset="-128"/>
              </a:rPr>
              <a:t>：日本連盟から補助金はありますか？</a:t>
            </a:r>
            <a:endParaRPr lang="en-US" altLang="ja-JP" sz="1200" u="sng" dirty="0" smtClean="0">
              <a:latin typeface="メイリオ" pitchFamily="50" charset="-128"/>
              <a:ea typeface="メイリオ" pitchFamily="50" charset="-128"/>
              <a:cs typeface="メイリオ" pitchFamily="50" charset="-128"/>
            </a:endParaRPr>
          </a:p>
          <a:p>
            <a:r>
              <a:rPr lang="en-US" altLang="ja-JP" sz="1200" dirty="0" smtClean="0">
                <a:latin typeface="メイリオ" pitchFamily="50" charset="-128"/>
                <a:ea typeface="メイリオ" pitchFamily="50" charset="-128"/>
                <a:cs typeface="メイリオ" pitchFamily="50" charset="-128"/>
              </a:rPr>
              <a:t>A</a:t>
            </a:r>
            <a:r>
              <a:rPr lang="ja-JP" altLang="en-US" sz="1200" dirty="0" smtClean="0">
                <a:latin typeface="メイリオ" pitchFamily="50" charset="-128"/>
                <a:ea typeface="メイリオ" pitchFamily="50" charset="-128"/>
                <a:cs typeface="メイリオ" pitchFamily="50" charset="-128"/>
              </a:rPr>
              <a:t>：ありません。恐れ入りますが、ご理解とご協力のほどよろしくお願いいたします。</a:t>
            </a:r>
            <a:endParaRPr lang="en-US" altLang="ja-JP" sz="1200" dirty="0" smtClean="0">
              <a:latin typeface="メイリオ" pitchFamily="50" charset="-128"/>
              <a:ea typeface="メイリオ" pitchFamily="50" charset="-128"/>
              <a:cs typeface="メイリオ" pitchFamily="50" charset="-128"/>
            </a:endParaRPr>
          </a:p>
          <a:p>
            <a:endParaRPr lang="en-US" altLang="ja-JP" sz="1200" dirty="0" smtClean="0">
              <a:latin typeface="メイリオ" pitchFamily="50" charset="-128"/>
              <a:ea typeface="メイリオ" pitchFamily="50" charset="-128"/>
              <a:cs typeface="メイリオ" pitchFamily="50" charset="-128"/>
            </a:endParaRPr>
          </a:p>
          <a:p>
            <a:r>
              <a:rPr lang="en-US" altLang="ja-JP" sz="1200" u="sng" dirty="0" smtClean="0">
                <a:latin typeface="メイリオ" pitchFamily="50" charset="-128"/>
                <a:ea typeface="メイリオ" pitchFamily="50" charset="-128"/>
                <a:cs typeface="メイリオ" pitchFamily="50" charset="-128"/>
              </a:rPr>
              <a:t>Q</a:t>
            </a:r>
            <a:r>
              <a:rPr lang="ja-JP" altLang="en-US" sz="1200" u="sng" dirty="0" smtClean="0">
                <a:latin typeface="メイリオ" pitchFamily="50" charset="-128"/>
                <a:ea typeface="メイリオ" pitchFamily="50" charset="-128"/>
                <a:cs typeface="メイリオ" pitchFamily="50" charset="-128"/>
              </a:rPr>
              <a:t>：日本連盟からはどのような資材が送られてきますか？</a:t>
            </a:r>
            <a:endParaRPr lang="en-US" altLang="ja-JP" sz="1200" u="sng" dirty="0" smtClean="0">
              <a:latin typeface="メイリオ" pitchFamily="50" charset="-128"/>
              <a:ea typeface="メイリオ" pitchFamily="50" charset="-128"/>
              <a:cs typeface="メイリオ" pitchFamily="50" charset="-128"/>
            </a:endParaRPr>
          </a:p>
          <a:p>
            <a:r>
              <a:rPr lang="en-US" altLang="ja-JP" sz="1200" dirty="0" smtClean="0">
                <a:latin typeface="メイリオ" pitchFamily="50" charset="-128"/>
                <a:ea typeface="メイリオ" pitchFamily="50" charset="-128"/>
                <a:cs typeface="メイリオ" pitchFamily="50" charset="-128"/>
              </a:rPr>
              <a:t>A</a:t>
            </a:r>
            <a:r>
              <a:rPr lang="ja-JP" altLang="en-US" sz="1200" dirty="0" smtClean="0">
                <a:latin typeface="メイリオ" pitchFamily="50" charset="-128"/>
                <a:ea typeface="メイリオ" pitchFamily="50" charset="-128"/>
                <a:cs typeface="メイリオ" pitchFamily="50" charset="-128"/>
              </a:rPr>
              <a:t>：メインビジュアルやポスター等をお送りする予定です。県連盟によってプログラム内容が異なるかと思いますので、プログラムに関わる資材はご準備のほどよろしくお願いいたします。また、</a:t>
            </a:r>
            <a:r>
              <a:rPr lang="en-US" altLang="ja-JP" sz="1200" dirty="0" smtClean="0">
                <a:latin typeface="メイリオ" pitchFamily="50" charset="-128"/>
                <a:ea typeface="メイリオ" pitchFamily="50" charset="-128"/>
                <a:cs typeface="メイリオ" pitchFamily="50" charset="-128"/>
              </a:rPr>
              <a:t>ORIZURU</a:t>
            </a:r>
            <a:r>
              <a:rPr lang="ja-JP" altLang="en-US" sz="1200" dirty="0" smtClean="0">
                <a:latin typeface="メイリオ" pitchFamily="50" charset="-128"/>
                <a:ea typeface="メイリオ" pitchFamily="50" charset="-128"/>
                <a:cs typeface="メイリオ" pitchFamily="50" charset="-128"/>
              </a:rPr>
              <a:t>キャラバンで使用した、モニター・プレイヤー・野口アンバサダーパネル等は日本連盟からお貸出し可能です。必要な場合はお問い合わせください。</a:t>
            </a:r>
            <a:endParaRPr lang="ja-JP" altLang="en-US" sz="1200" dirty="0">
              <a:latin typeface="メイリオ" pitchFamily="50" charset="-128"/>
              <a:ea typeface="メイリオ" pitchFamily="50" charset="-128"/>
              <a:cs typeface="メイリオ" pitchFamily="50" charset="-128"/>
            </a:endParaRPr>
          </a:p>
          <a:p>
            <a:endParaRPr lang="ja-JP" altLang="en-US" sz="1200" dirty="0">
              <a:latin typeface="メイリオ" pitchFamily="50" charset="-128"/>
              <a:ea typeface="メイリオ" pitchFamily="50" charset="-128"/>
              <a:cs typeface="メイリオ" pitchFamily="50" charset="-128"/>
            </a:endParaRPr>
          </a:p>
          <a:p>
            <a:r>
              <a:rPr lang="ja-JP" altLang="en-US" sz="1200" u="sng" dirty="0" smtClean="0">
                <a:latin typeface="メイリオ" pitchFamily="50" charset="-128"/>
                <a:ea typeface="メイリオ" pitchFamily="50" charset="-128"/>
                <a:cs typeface="メイリオ" pitchFamily="50" charset="-128"/>
              </a:rPr>
              <a:t>Ｑ：会場での開催時間や会場レイアウトは変更しても良いですか？</a:t>
            </a:r>
            <a:endParaRPr lang="en-US" altLang="ja-JP" sz="1200" u="sng"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Ａ：当日の運営の詳細につきましては、各県連盟と会場となるイオンモール担当者様との間で事前の打ち合わせ、調整をお願いいたします。イオン様からの出展スペースは必ず確保していただきますようお願いいたします。</a:t>
            </a:r>
            <a:endParaRPr lang="en-US" altLang="ja-JP" sz="1200" dirty="0" smtClean="0">
              <a:latin typeface="メイリオ" pitchFamily="50" charset="-128"/>
              <a:ea typeface="メイリオ" pitchFamily="50" charset="-128"/>
              <a:cs typeface="メイリオ" pitchFamily="50" charset="-128"/>
            </a:endParaRPr>
          </a:p>
          <a:p>
            <a:endParaRPr lang="en-US" altLang="ja-JP" sz="1200" dirty="0" smtClean="0">
              <a:latin typeface="メイリオ" pitchFamily="50" charset="-128"/>
              <a:ea typeface="メイリオ" pitchFamily="50" charset="-128"/>
              <a:cs typeface="メイリオ" pitchFamily="50" charset="-128"/>
            </a:endParaRPr>
          </a:p>
          <a:p>
            <a:r>
              <a:rPr lang="en-US" altLang="ja-JP" sz="1200" u="sng" dirty="0" smtClean="0">
                <a:latin typeface="メイリオ" pitchFamily="50" charset="-128"/>
                <a:ea typeface="メイリオ" pitchFamily="50" charset="-128"/>
                <a:cs typeface="メイリオ" pitchFamily="50" charset="-128"/>
              </a:rPr>
              <a:t>Q</a:t>
            </a:r>
            <a:r>
              <a:rPr lang="ja-JP" altLang="en-US" sz="1200" u="sng" dirty="0" smtClean="0">
                <a:latin typeface="メイリオ" pitchFamily="50" charset="-128"/>
                <a:ea typeface="メイリオ" pitchFamily="50" charset="-128"/>
                <a:cs typeface="メイリオ" pitchFamily="50" charset="-128"/>
              </a:rPr>
              <a:t>：会場で県連盟行事の告知や入団相談を行っても良いですか？</a:t>
            </a:r>
            <a:endParaRPr lang="en-US" altLang="ja-JP" sz="1200" u="sng" dirty="0" smtClean="0">
              <a:latin typeface="メイリオ" pitchFamily="50" charset="-128"/>
              <a:ea typeface="メイリオ" pitchFamily="50" charset="-128"/>
              <a:cs typeface="メイリオ" pitchFamily="50" charset="-128"/>
            </a:endParaRPr>
          </a:p>
          <a:p>
            <a:r>
              <a:rPr lang="en-US" altLang="ja-JP" sz="1200" dirty="0" smtClean="0">
                <a:latin typeface="メイリオ" pitchFamily="50" charset="-128"/>
                <a:ea typeface="メイリオ" pitchFamily="50" charset="-128"/>
                <a:cs typeface="メイリオ" pitchFamily="50" charset="-128"/>
              </a:rPr>
              <a:t>A</a:t>
            </a:r>
            <a:r>
              <a:rPr lang="ja-JP" altLang="en-US" sz="1200" dirty="0" smtClean="0">
                <a:latin typeface="メイリオ" pitchFamily="50" charset="-128"/>
                <a:ea typeface="メイリオ" pitchFamily="50" charset="-128"/>
                <a:cs typeface="メイリオ" pitchFamily="50" charset="-128"/>
              </a:rPr>
              <a:t>：今回は、ボーイスカウト運動の</a:t>
            </a:r>
            <a:r>
              <a:rPr lang="en-US" altLang="ja-JP" sz="1200" dirty="0" smtClean="0">
                <a:latin typeface="メイリオ" pitchFamily="50" charset="-128"/>
                <a:ea typeface="メイリオ" pitchFamily="50" charset="-128"/>
                <a:cs typeface="メイリオ" pitchFamily="50" charset="-128"/>
              </a:rPr>
              <a:t>PR</a:t>
            </a:r>
            <a:r>
              <a:rPr lang="ja-JP" altLang="en-US" sz="1200" dirty="0" smtClean="0">
                <a:latin typeface="メイリオ" pitchFamily="50" charset="-128"/>
                <a:ea typeface="メイリオ" pitchFamily="50" charset="-128"/>
                <a:cs typeface="メイリオ" pitchFamily="50" charset="-128"/>
              </a:rPr>
              <a:t>及び会員拡充のための大きな機会となっておりますので、是非、</a:t>
            </a:r>
            <a:r>
              <a:rPr lang="en-US" altLang="ja-JP" sz="1200" dirty="0" smtClean="0">
                <a:latin typeface="メイリオ" pitchFamily="50" charset="-128"/>
                <a:ea typeface="メイリオ" pitchFamily="50" charset="-128"/>
                <a:cs typeface="メイリオ" pitchFamily="50" charset="-128"/>
              </a:rPr>
              <a:t>PR</a:t>
            </a:r>
            <a:r>
              <a:rPr lang="ja-JP" altLang="en-US" sz="1200" dirty="0" smtClean="0">
                <a:latin typeface="メイリオ" pitchFamily="50" charset="-128"/>
                <a:ea typeface="メイリオ" pitchFamily="50" charset="-128"/>
                <a:cs typeface="メイリオ" pitchFamily="50" charset="-128"/>
              </a:rPr>
              <a:t>や入団案内に注力をお願いいたします。</a:t>
            </a:r>
            <a:endParaRPr lang="en-US" altLang="ja-JP" sz="1200" dirty="0" smtClean="0">
              <a:latin typeface="メイリオ" pitchFamily="50" charset="-128"/>
              <a:ea typeface="メイリオ" pitchFamily="50" charset="-128"/>
              <a:cs typeface="メイリオ" pitchFamily="50" charset="-128"/>
            </a:endParaRPr>
          </a:p>
          <a:p>
            <a:endParaRPr lang="en-US" altLang="ja-JP" sz="1200" dirty="0" smtClean="0">
              <a:latin typeface="メイリオ" pitchFamily="50" charset="-128"/>
              <a:ea typeface="メイリオ" pitchFamily="50" charset="-128"/>
              <a:cs typeface="メイリオ" pitchFamily="50" charset="-128"/>
            </a:endParaRPr>
          </a:p>
          <a:p>
            <a:r>
              <a:rPr lang="ja-JP" altLang="en-US" sz="1200" u="sng" dirty="0" smtClean="0">
                <a:latin typeface="メイリオ" pitchFamily="50" charset="-128"/>
                <a:ea typeface="メイリオ" pitchFamily="50" charset="-128"/>
                <a:cs typeface="メイリオ" pitchFamily="50" charset="-128"/>
              </a:rPr>
              <a:t>Ｑ：県連盟や団で運用するホームページや</a:t>
            </a:r>
            <a:r>
              <a:rPr lang="en-US" altLang="ja-JP" sz="1200" u="sng" dirty="0" smtClean="0">
                <a:latin typeface="メイリオ" pitchFamily="50" charset="-128"/>
                <a:ea typeface="メイリオ" pitchFamily="50" charset="-128"/>
                <a:cs typeface="メイリオ" pitchFamily="50" charset="-128"/>
              </a:rPr>
              <a:t>SNS</a:t>
            </a:r>
            <a:r>
              <a:rPr lang="ja-JP" altLang="en-US" sz="1200" u="sng" dirty="0" smtClean="0">
                <a:latin typeface="メイリオ" pitchFamily="50" charset="-128"/>
                <a:ea typeface="メイリオ" pitchFamily="50" charset="-128"/>
                <a:cs typeface="メイリオ" pitchFamily="50" charset="-128"/>
              </a:rPr>
              <a:t>（</a:t>
            </a:r>
            <a:r>
              <a:rPr lang="en-US" altLang="ja-JP" sz="1200" u="sng" dirty="0" err="1" smtClean="0">
                <a:latin typeface="メイリオ" pitchFamily="50" charset="-128"/>
                <a:ea typeface="メイリオ" pitchFamily="50" charset="-128"/>
                <a:cs typeface="メイリオ" pitchFamily="50" charset="-128"/>
              </a:rPr>
              <a:t>facebook</a:t>
            </a:r>
            <a:r>
              <a:rPr lang="ja-JP" altLang="en-US" sz="1200" u="sng" dirty="0" smtClean="0">
                <a:latin typeface="メイリオ" pitchFamily="50" charset="-128"/>
                <a:ea typeface="メイリオ" pitchFamily="50" charset="-128"/>
                <a:cs typeface="メイリオ" pitchFamily="50" charset="-128"/>
              </a:rPr>
              <a:t>等）に写真を掲載して良いですか？</a:t>
            </a:r>
            <a:endParaRPr lang="ja-JP" altLang="en-US" sz="1200" u="sng" dirty="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Ａ：一般の参加者については、写真の取扱いにお気を付けください。撮影する際にお声掛けし、子どもであれば保護者からの承認を得た上で撮影をお願いします。あるいは、後ろからの写真や手元だけ写すなどの工夫をお願いいたします。また、他県連盟の参考にもなりますので、会場全体の雰囲気が分かる写真等も撮影をお願いいたします。</a:t>
            </a:r>
            <a:endParaRPr lang="ja-JP" altLang="en-US" sz="1200" dirty="0">
              <a:latin typeface="メイリオ" pitchFamily="50" charset="-128"/>
              <a:ea typeface="メイリオ" pitchFamily="50" charset="-128"/>
              <a:cs typeface="メイリオ" pitchFamily="50" charset="-128"/>
            </a:endParaRPr>
          </a:p>
        </p:txBody>
      </p:sp>
      <p:sp>
        <p:nvSpPr>
          <p:cNvPr id="6" name="正方形/長方形 5"/>
          <p:cNvSpPr/>
          <p:nvPr/>
        </p:nvSpPr>
        <p:spPr>
          <a:xfrm>
            <a:off x="2" y="0"/>
            <a:ext cx="213285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kumimoji="1" lang="ja-JP" altLang="en-US" b="1" dirty="0" smtClean="0">
                <a:latin typeface="メイリオ" pitchFamily="50" charset="-128"/>
                <a:ea typeface="メイリオ" pitchFamily="50" charset="-128"/>
                <a:cs typeface="メイリオ" pitchFamily="50" charset="-128"/>
              </a:rPr>
              <a:t>Ｑ＆Ａ</a:t>
            </a:r>
            <a:endParaRPr kumimoji="1" lang="ja-JP" altLang="en-US" b="1" dirty="0">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fld id="{6368A3E3-6C6B-44E3-AAED-2F6A7AD44A62}" type="slidenum">
              <a:rPr kumimoji="1" lang="ja-JP" altLang="en-US" smtClean="0"/>
              <a:pPr/>
              <a:t>22</a:t>
            </a:fld>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6632" y="293960"/>
            <a:ext cx="6623496" cy="461616"/>
          </a:xfrm>
          <a:prstGeom prst="rect">
            <a:avLst/>
          </a:prstGeom>
          <a:noFill/>
          <a:ln>
            <a:noFill/>
          </a:ln>
        </p:spPr>
        <p:txBody>
          <a:bodyPr wrap="square" lIns="91388" tIns="45696" rIns="91388" bIns="45696" rtlCol="0">
            <a:spAutoFit/>
          </a:bodyPr>
          <a:lstStyle/>
          <a:p>
            <a:pPr algn="ctr"/>
            <a:r>
              <a:rPr lang="ja-JP" altLang="en-US" sz="2400" dirty="0" smtClean="0">
                <a:latin typeface="HGS創英角ｺﾞｼｯｸUB" panose="020B0900000000000000" pitchFamily="50" charset="-128"/>
                <a:ea typeface="HGS創英角ｺﾞｼｯｸUB" panose="020B0900000000000000" pitchFamily="50" charset="-128"/>
              </a:rPr>
              <a:t>全国</a:t>
            </a:r>
            <a:r>
              <a:rPr lang="ja-JP" altLang="en-US" sz="2400" dirty="0" smtClean="0">
                <a:solidFill>
                  <a:srgbClr val="FF0000"/>
                </a:solidFill>
                <a:latin typeface="HGS創英角ｺﾞｼｯｸUB" panose="020B0900000000000000" pitchFamily="50" charset="-128"/>
                <a:ea typeface="HGS創英角ｺﾞｼｯｸUB" panose="020B0900000000000000" pitchFamily="50" charset="-128"/>
              </a:rPr>
              <a:t>防災</a:t>
            </a:r>
            <a:r>
              <a:rPr lang="ja-JP" altLang="en-US" sz="2400" dirty="0" smtClean="0">
                <a:latin typeface="HGS創英角ｺﾞｼｯｸUB" panose="020B0900000000000000" pitchFamily="50" charset="-128"/>
                <a:ea typeface="HGS創英角ｺﾞｼｯｸUB" panose="020B0900000000000000" pitchFamily="50" charset="-128"/>
              </a:rPr>
              <a:t>キャラバン　チェックリスト</a:t>
            </a:r>
            <a:endParaRPr lang="ja-JP" altLang="en-US" sz="2400" dirty="0">
              <a:latin typeface="HGS創英角ｺﾞｼｯｸUB" panose="020B0900000000000000" pitchFamily="50" charset="-128"/>
              <a:ea typeface="HGS創英角ｺﾞｼｯｸUB" panose="020B09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xmlns="" val="1247741645"/>
              </p:ext>
            </p:extLst>
          </p:nvPr>
        </p:nvGraphicFramePr>
        <p:xfrm>
          <a:off x="391841" y="942303"/>
          <a:ext cx="6048672" cy="7446121"/>
        </p:xfrm>
        <a:graphic>
          <a:graphicData uri="http://schemas.openxmlformats.org/drawingml/2006/table">
            <a:tbl>
              <a:tblPr firstRow="1" bandRow="1">
                <a:tableStyleId>{5940675A-B579-460E-94D1-54222C63F5DA}</a:tableStyleId>
              </a:tblPr>
              <a:tblGrid>
                <a:gridCol w="1277186"/>
                <a:gridCol w="3495457"/>
                <a:gridCol w="1276029"/>
              </a:tblGrid>
              <a:tr h="329405">
                <a:tc>
                  <a:txBody>
                    <a:bodyPr/>
                    <a:lstStyle/>
                    <a:p>
                      <a:pPr algn="ctr"/>
                      <a:r>
                        <a:rPr kumimoji="1" lang="ja-JP" altLang="en-US" sz="1600" b="1" dirty="0" smtClean="0">
                          <a:solidFill>
                            <a:schemeClr val="bg1"/>
                          </a:solidFill>
                          <a:latin typeface="メイリオ" pitchFamily="50" charset="-128"/>
                          <a:ea typeface="メイリオ" pitchFamily="50" charset="-128"/>
                          <a:cs typeface="メイリオ" pitchFamily="50" charset="-128"/>
                        </a:rPr>
                        <a:t>項目</a:t>
                      </a:r>
                      <a:endParaRPr kumimoji="1" lang="ja-JP" altLang="en-US" sz="1600" b="1" dirty="0">
                        <a:solidFill>
                          <a:schemeClr val="bg1"/>
                        </a:solidFill>
                        <a:latin typeface="メイリオ" pitchFamily="50" charset="-128"/>
                        <a:ea typeface="メイリオ" pitchFamily="50" charset="-128"/>
                        <a:cs typeface="メイリオ" pitchFamily="50" charset="-128"/>
                      </a:endParaRPr>
                    </a:p>
                  </a:txBody>
                  <a:tcPr>
                    <a:solidFill>
                      <a:srgbClr val="0070C0"/>
                    </a:solidFill>
                  </a:tcPr>
                </a:tc>
                <a:tc>
                  <a:txBody>
                    <a:bodyPr/>
                    <a:lstStyle/>
                    <a:p>
                      <a:pPr algn="ctr"/>
                      <a:r>
                        <a:rPr kumimoji="1" lang="ja-JP" altLang="en-US" sz="1600" b="1" dirty="0" smtClean="0">
                          <a:solidFill>
                            <a:schemeClr val="bg1"/>
                          </a:solidFill>
                          <a:latin typeface="メイリオ" pitchFamily="50" charset="-128"/>
                          <a:ea typeface="メイリオ" pitchFamily="50" charset="-128"/>
                          <a:cs typeface="メイリオ" pitchFamily="50" charset="-128"/>
                        </a:rPr>
                        <a:t>チェック内容</a:t>
                      </a:r>
                      <a:endParaRPr kumimoji="1" lang="ja-JP" altLang="en-US" sz="1600" b="1" dirty="0">
                        <a:solidFill>
                          <a:schemeClr val="bg1"/>
                        </a:solidFill>
                        <a:latin typeface="メイリオ" pitchFamily="50" charset="-128"/>
                        <a:ea typeface="メイリオ" pitchFamily="50" charset="-128"/>
                        <a:cs typeface="メイリオ" pitchFamily="50" charset="-128"/>
                      </a:endParaRPr>
                    </a:p>
                  </a:txBody>
                  <a:tcPr>
                    <a:solidFill>
                      <a:srgbClr val="0070C0"/>
                    </a:solidFill>
                  </a:tcPr>
                </a:tc>
                <a:tc>
                  <a:txBody>
                    <a:bodyPr/>
                    <a:lstStyle/>
                    <a:p>
                      <a:pPr algn="ctr"/>
                      <a:r>
                        <a:rPr kumimoji="1" lang="ja-JP" altLang="en-US" sz="1600" b="1" dirty="0" smtClean="0">
                          <a:solidFill>
                            <a:schemeClr val="bg1"/>
                          </a:solidFill>
                          <a:latin typeface="メイリオ" pitchFamily="50" charset="-128"/>
                          <a:ea typeface="メイリオ" pitchFamily="50" charset="-128"/>
                          <a:cs typeface="メイリオ" pitchFamily="50" charset="-128"/>
                        </a:rPr>
                        <a:t>確認事項</a:t>
                      </a:r>
                      <a:endParaRPr kumimoji="1" lang="ja-JP" altLang="en-US" sz="1600" b="1" dirty="0">
                        <a:solidFill>
                          <a:schemeClr val="bg1"/>
                        </a:solidFill>
                        <a:latin typeface="メイリオ" pitchFamily="50" charset="-128"/>
                        <a:ea typeface="メイリオ" pitchFamily="50" charset="-128"/>
                        <a:cs typeface="メイリオ" pitchFamily="50" charset="-128"/>
                      </a:endParaRPr>
                    </a:p>
                  </a:txBody>
                  <a:tcPr>
                    <a:solidFill>
                      <a:srgbClr val="0070C0"/>
                    </a:solidFill>
                  </a:tcPr>
                </a:tc>
              </a:tr>
              <a:tr h="350346">
                <a:tc>
                  <a:txBody>
                    <a:bodyPr/>
                    <a:lstStyle/>
                    <a:p>
                      <a:r>
                        <a:rPr kumimoji="1" lang="en-US" altLang="ja-JP" sz="1200" b="1" dirty="0" smtClean="0">
                          <a:latin typeface="メイリオ" pitchFamily="50" charset="-128"/>
                          <a:ea typeface="メイリオ" pitchFamily="50" charset="-128"/>
                          <a:cs typeface="メイリオ" pitchFamily="50" charset="-128"/>
                        </a:rPr>
                        <a:t>1.</a:t>
                      </a:r>
                      <a:r>
                        <a:rPr kumimoji="1" lang="ja-JP" altLang="en-US" sz="1200" b="1" dirty="0" smtClean="0">
                          <a:latin typeface="メイリオ" pitchFamily="50" charset="-128"/>
                          <a:ea typeface="メイリオ" pitchFamily="50" charset="-128"/>
                          <a:cs typeface="メイリオ" pitchFamily="50" charset="-128"/>
                        </a:rPr>
                        <a:t>担当者</a:t>
                      </a:r>
                      <a:endParaRPr kumimoji="1" lang="ja-JP" altLang="en-US" sz="1200" b="1" dirty="0">
                        <a:latin typeface="メイリオ" pitchFamily="50" charset="-128"/>
                        <a:ea typeface="メイリオ" pitchFamily="50" charset="-128"/>
                        <a:cs typeface="メイリオ" pitchFamily="50" charset="-128"/>
                      </a:endParaRPr>
                    </a:p>
                  </a:txBody>
                  <a:tcPr/>
                </a:tc>
                <a:tc>
                  <a:txBody>
                    <a:bodyPr/>
                    <a:lstStyle/>
                    <a:p>
                      <a:r>
                        <a:rPr kumimoji="1" lang="ja-JP" altLang="en-US" sz="1200" dirty="0" smtClean="0">
                          <a:latin typeface="メイリオ" pitchFamily="50" charset="-128"/>
                          <a:ea typeface="メイリオ" pitchFamily="50" charset="-128"/>
                          <a:cs typeface="メイリオ" pitchFamily="50" charset="-128"/>
                        </a:rPr>
                        <a:t>都道府県連盟内での担当者決定</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endParaRPr kumimoji="1" lang="ja-JP" altLang="en-US" sz="1200" dirty="0">
                        <a:latin typeface="メイリオ" pitchFamily="50" charset="-128"/>
                        <a:ea typeface="メイリオ" pitchFamily="50" charset="-128"/>
                        <a:cs typeface="メイリオ" pitchFamily="50" charset="-128"/>
                      </a:endParaRPr>
                    </a:p>
                  </a:txBody>
                  <a:tcPr/>
                </a:tc>
              </a:tr>
              <a:tr h="353471">
                <a:tc>
                  <a:txBody>
                    <a:bodyPr/>
                    <a:lstStyle/>
                    <a:p>
                      <a:r>
                        <a:rPr kumimoji="1" lang="en-US" altLang="ja-JP" sz="1200" b="1" dirty="0" smtClean="0">
                          <a:latin typeface="メイリオ" pitchFamily="50" charset="-128"/>
                          <a:ea typeface="メイリオ" pitchFamily="50" charset="-128"/>
                          <a:cs typeface="メイリオ" pitchFamily="50" charset="-128"/>
                        </a:rPr>
                        <a:t>2.</a:t>
                      </a:r>
                      <a:r>
                        <a:rPr kumimoji="1" lang="ja-JP" altLang="en-US" sz="1200" b="1" dirty="0" smtClean="0">
                          <a:latin typeface="メイリオ" pitchFamily="50" charset="-128"/>
                          <a:ea typeface="メイリオ" pitchFamily="50" charset="-128"/>
                          <a:cs typeface="メイリオ" pitchFamily="50" charset="-128"/>
                        </a:rPr>
                        <a:t>会場打合せ</a:t>
                      </a:r>
                      <a:endParaRPr kumimoji="1" lang="ja-JP" altLang="en-US" sz="1200" b="1" dirty="0">
                        <a:latin typeface="メイリオ" pitchFamily="50" charset="-128"/>
                        <a:ea typeface="メイリオ" pitchFamily="50" charset="-128"/>
                        <a:cs typeface="メイリオ" pitchFamily="50" charset="-128"/>
                      </a:endParaRPr>
                    </a:p>
                  </a:txBody>
                  <a:tcPr/>
                </a:tc>
                <a:tc>
                  <a:txBody>
                    <a:bodyPr/>
                    <a:lstStyle/>
                    <a:p>
                      <a:r>
                        <a:rPr kumimoji="1" lang="ja-JP" altLang="en-US" sz="1200" dirty="0" smtClean="0">
                          <a:latin typeface="メイリオ" pitchFamily="50" charset="-128"/>
                          <a:ea typeface="メイリオ" pitchFamily="50" charset="-128"/>
                          <a:cs typeface="メイリオ" pitchFamily="50" charset="-128"/>
                        </a:rPr>
                        <a:t>都道府県の該当イオン店舗と事前打ち合わせ</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endParaRPr kumimoji="1" lang="ja-JP" altLang="en-US" sz="1200">
                        <a:latin typeface="メイリオ" pitchFamily="50" charset="-128"/>
                        <a:ea typeface="メイリオ" pitchFamily="50" charset="-128"/>
                        <a:cs typeface="メイリオ" pitchFamily="50" charset="-128"/>
                      </a:endParaRPr>
                    </a:p>
                  </a:txBody>
                  <a:tcPr/>
                </a:tc>
              </a:tr>
              <a:tr h="777636">
                <a:tc>
                  <a:txBody>
                    <a:bodyPr/>
                    <a:lstStyle/>
                    <a:p>
                      <a:r>
                        <a:rPr kumimoji="1" lang="en-US" altLang="ja-JP" sz="1200" b="1" dirty="0" smtClean="0">
                          <a:latin typeface="メイリオ" pitchFamily="50" charset="-128"/>
                          <a:ea typeface="メイリオ" pitchFamily="50" charset="-128"/>
                          <a:cs typeface="メイリオ" pitchFamily="50" charset="-128"/>
                        </a:rPr>
                        <a:t>3.</a:t>
                      </a:r>
                      <a:r>
                        <a:rPr kumimoji="1" lang="ja-JP" altLang="en-US" sz="1200" b="1" dirty="0" smtClean="0">
                          <a:latin typeface="メイリオ" pitchFamily="50" charset="-128"/>
                          <a:ea typeface="メイリオ" pitchFamily="50" charset="-128"/>
                          <a:cs typeface="メイリオ" pitchFamily="50" charset="-128"/>
                        </a:rPr>
                        <a:t>プログラム</a:t>
                      </a:r>
                      <a:endParaRPr kumimoji="1" lang="ja-JP" altLang="en-US" sz="1200" b="1" dirty="0">
                        <a:latin typeface="メイリオ" pitchFamily="50" charset="-128"/>
                        <a:ea typeface="メイリオ" pitchFamily="50" charset="-128"/>
                        <a:cs typeface="メイリオ" pitchFamily="50" charset="-128"/>
                      </a:endParaRPr>
                    </a:p>
                  </a:txBody>
                  <a:tcPr/>
                </a:tc>
                <a:tc>
                  <a:txBody>
                    <a:bodyPr/>
                    <a:lstStyle/>
                    <a:p>
                      <a:r>
                        <a:rPr kumimoji="1" lang="ja-JP" altLang="en-US" sz="1200" dirty="0" smtClean="0">
                          <a:latin typeface="メイリオ" pitchFamily="50" charset="-128"/>
                          <a:ea typeface="メイリオ" pitchFamily="50" charset="-128"/>
                          <a:cs typeface="メイリオ" pitchFamily="50" charset="-128"/>
                        </a:rPr>
                        <a:t>プログラム内容の検討</a:t>
                      </a:r>
                      <a:endParaRPr kumimoji="1" lang="en-US" altLang="ja-JP" sz="1200" dirty="0" smtClean="0">
                        <a:latin typeface="メイリオ" pitchFamily="50" charset="-128"/>
                        <a:ea typeface="メイリオ" pitchFamily="50" charset="-128"/>
                        <a:cs typeface="メイリオ" pitchFamily="50" charset="-128"/>
                      </a:endParaRPr>
                    </a:p>
                  </a:txBody>
                  <a:tcPr/>
                </a:tc>
                <a:tc>
                  <a:txBody>
                    <a:bodyPr/>
                    <a:lstStyle/>
                    <a:p>
                      <a:endParaRPr kumimoji="1" lang="ja-JP" altLang="en-US" sz="1200" dirty="0">
                        <a:latin typeface="メイリオ" pitchFamily="50" charset="-128"/>
                        <a:ea typeface="メイリオ" pitchFamily="50" charset="-128"/>
                        <a:cs typeface="メイリオ" pitchFamily="50" charset="-128"/>
                      </a:endParaRPr>
                    </a:p>
                  </a:txBody>
                  <a:tcPr/>
                </a:tc>
              </a:tr>
              <a:tr h="807945">
                <a:tc>
                  <a:txBody>
                    <a:bodyPr/>
                    <a:lstStyle/>
                    <a:p>
                      <a:r>
                        <a:rPr kumimoji="1" lang="en-US" altLang="ja-JP" sz="1200" b="1" dirty="0" smtClean="0">
                          <a:latin typeface="メイリオ" pitchFamily="50" charset="-128"/>
                          <a:ea typeface="メイリオ" pitchFamily="50" charset="-128"/>
                          <a:cs typeface="メイリオ" pitchFamily="50" charset="-128"/>
                        </a:rPr>
                        <a:t>4.</a:t>
                      </a:r>
                      <a:r>
                        <a:rPr kumimoji="1" lang="ja-JP" altLang="en-US" sz="1200" b="1" dirty="0" smtClean="0">
                          <a:latin typeface="メイリオ" pitchFamily="50" charset="-128"/>
                          <a:ea typeface="メイリオ" pitchFamily="50" charset="-128"/>
                          <a:cs typeface="メイリオ" pitchFamily="50" charset="-128"/>
                        </a:rPr>
                        <a:t>スタッフ</a:t>
                      </a:r>
                      <a:endParaRPr kumimoji="1" lang="ja-JP" altLang="en-US" sz="1200" b="1" dirty="0">
                        <a:latin typeface="メイリオ" pitchFamily="50" charset="-128"/>
                        <a:ea typeface="メイリオ" pitchFamily="50" charset="-128"/>
                        <a:cs typeface="メイリオ" pitchFamily="50" charset="-128"/>
                      </a:endParaRPr>
                    </a:p>
                  </a:txBody>
                  <a:tcPr/>
                </a:tc>
                <a:tc>
                  <a:txBody>
                    <a:bodyPr/>
                    <a:lstStyle/>
                    <a:p>
                      <a:r>
                        <a:rPr kumimoji="1" lang="ja-JP" altLang="en-US" sz="1200" dirty="0" smtClean="0">
                          <a:latin typeface="メイリオ" pitchFamily="50" charset="-128"/>
                          <a:ea typeface="メイリオ" pitchFamily="50" charset="-128"/>
                          <a:cs typeface="メイリオ" pitchFamily="50" charset="-128"/>
                        </a:rPr>
                        <a:t>当日の運営スタッフの確保</a:t>
                      </a:r>
                      <a:endParaRPr kumimoji="1" lang="en-US" altLang="ja-JP" sz="1200" dirty="0" smtClean="0">
                        <a:latin typeface="メイリオ" pitchFamily="50" charset="-128"/>
                        <a:ea typeface="メイリオ" pitchFamily="50" charset="-128"/>
                        <a:cs typeface="メイリオ" pitchFamily="50" charset="-128"/>
                      </a:endParaRPr>
                    </a:p>
                    <a:p>
                      <a:r>
                        <a:rPr kumimoji="1" lang="ja-JP" altLang="en-US" sz="1050" dirty="0" smtClean="0">
                          <a:latin typeface="メイリオ" pitchFamily="50" charset="-128"/>
                          <a:ea typeface="メイリオ" pitchFamily="50" charset="-128"/>
                          <a:cs typeface="メイリオ" pitchFamily="50" charset="-128"/>
                        </a:rPr>
                        <a:t>（本企画書にある３つのプログラムを実施する場合の最低スタッフ数は１５人です。）</a:t>
                      </a:r>
                      <a:endParaRPr kumimoji="1" lang="en-US" altLang="ja-JP" sz="1050" dirty="0" smtClean="0">
                        <a:latin typeface="メイリオ" pitchFamily="50" charset="-128"/>
                        <a:ea typeface="メイリオ" pitchFamily="50" charset="-128"/>
                        <a:cs typeface="メイリオ" pitchFamily="50" charset="-128"/>
                      </a:endParaRPr>
                    </a:p>
                    <a:p>
                      <a:endParaRPr kumimoji="1" lang="ja-JP" altLang="en-US" sz="1200" dirty="0">
                        <a:latin typeface="メイリオ" pitchFamily="50" charset="-128"/>
                        <a:ea typeface="メイリオ" pitchFamily="50" charset="-128"/>
                        <a:cs typeface="メイリオ" pitchFamily="50" charset="-128"/>
                      </a:endParaRPr>
                    </a:p>
                  </a:txBody>
                  <a:tcPr/>
                </a:tc>
                <a:tc>
                  <a:txBody>
                    <a:bodyPr/>
                    <a:lstStyle/>
                    <a:p>
                      <a:endParaRPr kumimoji="1" lang="ja-JP" altLang="en-US" sz="1200">
                        <a:latin typeface="メイリオ" pitchFamily="50" charset="-128"/>
                        <a:ea typeface="メイリオ" pitchFamily="50" charset="-128"/>
                        <a:cs typeface="メイリオ" pitchFamily="50" charset="-128"/>
                      </a:endParaRPr>
                    </a:p>
                  </a:txBody>
                  <a:tcPr/>
                </a:tc>
              </a:tr>
              <a:tr h="393856">
                <a:tc>
                  <a:txBody>
                    <a:bodyPr/>
                    <a:lstStyle/>
                    <a:p>
                      <a:r>
                        <a:rPr kumimoji="1" lang="en-US" altLang="ja-JP" sz="1200" b="1" dirty="0" smtClean="0">
                          <a:latin typeface="メイリオ" pitchFamily="50" charset="-128"/>
                          <a:ea typeface="メイリオ" pitchFamily="50" charset="-128"/>
                          <a:cs typeface="メイリオ" pitchFamily="50" charset="-128"/>
                        </a:rPr>
                        <a:t>5.</a:t>
                      </a:r>
                      <a:r>
                        <a:rPr kumimoji="1" lang="ja-JP" altLang="en-US" sz="1200" b="1" dirty="0" smtClean="0">
                          <a:latin typeface="メイリオ" pitchFamily="50" charset="-128"/>
                          <a:ea typeface="メイリオ" pitchFamily="50" charset="-128"/>
                          <a:cs typeface="メイリオ" pitchFamily="50" charset="-128"/>
                        </a:rPr>
                        <a:t>資材</a:t>
                      </a:r>
                      <a:endParaRPr kumimoji="1" lang="ja-JP" altLang="en-US" sz="1200" b="1" dirty="0">
                        <a:latin typeface="メイリオ" pitchFamily="50" charset="-128"/>
                        <a:ea typeface="メイリオ" pitchFamily="50" charset="-128"/>
                        <a:cs typeface="メイリオ" pitchFamily="50" charset="-128"/>
                      </a:endParaRPr>
                    </a:p>
                  </a:txBody>
                  <a:tcPr/>
                </a:tc>
                <a:tc>
                  <a:txBody>
                    <a:bodyPr/>
                    <a:lstStyle/>
                    <a:p>
                      <a:r>
                        <a:rPr kumimoji="1" lang="ja-JP" altLang="en-US" sz="1200" dirty="0" smtClean="0">
                          <a:latin typeface="メイリオ" pitchFamily="50" charset="-128"/>
                          <a:ea typeface="メイリオ" pitchFamily="50" charset="-128"/>
                          <a:cs typeface="メイリオ" pitchFamily="50" charset="-128"/>
                        </a:rPr>
                        <a:t>資料の準備、日本</a:t>
                      </a:r>
                      <a:r>
                        <a:rPr kumimoji="1" lang="ja-JP" altLang="en-US" sz="1200" dirty="0" smtClean="0">
                          <a:latin typeface="メイリオ" pitchFamily="50" charset="-128"/>
                          <a:ea typeface="メイリオ" pitchFamily="50" charset="-128"/>
                          <a:cs typeface="メイリオ" pitchFamily="50" charset="-128"/>
                        </a:rPr>
                        <a:t>連盟への資材借用の有無</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endParaRPr kumimoji="1" lang="ja-JP" altLang="en-US" sz="1200">
                        <a:latin typeface="メイリオ" pitchFamily="50" charset="-128"/>
                        <a:ea typeface="メイリオ" pitchFamily="50" charset="-128"/>
                        <a:cs typeface="メイリオ" pitchFamily="50" charset="-128"/>
                      </a:endParaRPr>
                    </a:p>
                  </a:txBody>
                  <a:tcPr/>
                </a:tc>
              </a:tr>
              <a:tr h="1346574">
                <a:tc>
                  <a:txBody>
                    <a:bodyPr/>
                    <a:lstStyle/>
                    <a:p>
                      <a:r>
                        <a:rPr kumimoji="1" lang="en-US" altLang="ja-JP" sz="1200" b="1" dirty="0" smtClean="0">
                          <a:latin typeface="メイリオ" pitchFamily="50" charset="-128"/>
                          <a:ea typeface="メイリオ" pitchFamily="50" charset="-128"/>
                          <a:cs typeface="メイリオ" pitchFamily="50" charset="-128"/>
                        </a:rPr>
                        <a:t>6.</a:t>
                      </a:r>
                      <a:r>
                        <a:rPr kumimoji="1" lang="ja-JP" altLang="en-US" sz="1200" b="1" dirty="0" smtClean="0">
                          <a:latin typeface="メイリオ" pitchFamily="50" charset="-128"/>
                          <a:ea typeface="メイリオ" pitchFamily="50" charset="-128"/>
                          <a:cs typeface="メイリオ" pitchFamily="50" charset="-128"/>
                        </a:rPr>
                        <a:t>地元行政へのアプローチ</a:t>
                      </a:r>
                      <a:endParaRPr kumimoji="1" lang="ja-JP" altLang="en-US" sz="1200" b="1" dirty="0">
                        <a:latin typeface="メイリオ" pitchFamily="50" charset="-128"/>
                        <a:ea typeface="メイリオ" pitchFamily="50" charset="-128"/>
                        <a:cs typeface="メイリオ" pitchFamily="50" charset="-128"/>
                      </a:endParaRPr>
                    </a:p>
                  </a:txBody>
                  <a:tcPr/>
                </a:tc>
                <a:tc>
                  <a:txBody>
                    <a:bodyPr/>
                    <a:lstStyle/>
                    <a:p>
                      <a:r>
                        <a:rPr kumimoji="1" lang="ja-JP" altLang="en-US" sz="1200" dirty="0" smtClean="0">
                          <a:latin typeface="メイリオ" pitchFamily="50" charset="-128"/>
                          <a:ea typeface="メイリオ" pitchFamily="50" charset="-128"/>
                          <a:cs typeface="メイリオ" pitchFamily="50" charset="-128"/>
                        </a:rPr>
                        <a:t>地元行政の防災担当／災害担当にアプローチし、今回のキャラバンへの協力を求める。</a:t>
                      </a:r>
                      <a:endParaRPr kumimoji="1" lang="en-US" altLang="ja-JP" sz="1200" dirty="0" smtClean="0">
                        <a:latin typeface="メイリオ" pitchFamily="50" charset="-128"/>
                        <a:ea typeface="メイリオ" pitchFamily="50" charset="-128"/>
                        <a:cs typeface="メイリオ" pitchFamily="50" charset="-128"/>
                      </a:endParaRPr>
                    </a:p>
                    <a:p>
                      <a:r>
                        <a:rPr kumimoji="1" lang="ja-JP" altLang="en-US" sz="1200" dirty="0" smtClean="0">
                          <a:latin typeface="メイリオ" pitchFamily="50" charset="-128"/>
                          <a:ea typeface="メイリオ" pitchFamily="50" charset="-128"/>
                          <a:cs typeface="メイリオ" pitchFamily="50" charset="-128"/>
                        </a:rPr>
                        <a:t>（協力依頼の例：後援名義・人材派遣・資材貸与）</a:t>
                      </a:r>
                      <a:endParaRPr kumimoji="1" lang="en-US" altLang="ja-JP" sz="1200" dirty="0" smtClean="0">
                        <a:latin typeface="メイリオ" pitchFamily="50" charset="-128"/>
                        <a:ea typeface="メイリオ" pitchFamily="50" charset="-128"/>
                        <a:cs typeface="メイリオ" pitchFamily="50" charset="-128"/>
                      </a:endParaRPr>
                    </a:p>
                  </a:txBody>
                  <a:tcPr/>
                </a:tc>
                <a:tc>
                  <a:txBody>
                    <a:bodyPr/>
                    <a:lstStyle/>
                    <a:p>
                      <a:endParaRPr kumimoji="1" lang="en-US" altLang="ja-JP" sz="1200" dirty="0" smtClean="0">
                        <a:latin typeface="メイリオ" pitchFamily="50" charset="-128"/>
                        <a:ea typeface="メイリオ" pitchFamily="50" charset="-128"/>
                        <a:cs typeface="メイリオ" pitchFamily="50" charset="-128"/>
                      </a:endParaRPr>
                    </a:p>
                    <a:p>
                      <a:endParaRPr kumimoji="1" lang="en-US" altLang="ja-JP" sz="1200" dirty="0" smtClean="0">
                        <a:latin typeface="メイリオ" pitchFamily="50" charset="-128"/>
                        <a:ea typeface="メイリオ" pitchFamily="50" charset="-128"/>
                        <a:cs typeface="メイリオ" pitchFamily="50" charset="-128"/>
                      </a:endParaRPr>
                    </a:p>
                    <a:p>
                      <a:endParaRPr kumimoji="1" lang="en-US" altLang="ja-JP" sz="1200" dirty="0" smtClean="0">
                        <a:latin typeface="メイリオ" pitchFamily="50" charset="-128"/>
                        <a:ea typeface="メイリオ" pitchFamily="50" charset="-128"/>
                        <a:cs typeface="メイリオ" pitchFamily="50" charset="-128"/>
                      </a:endParaRPr>
                    </a:p>
                    <a:p>
                      <a:endParaRPr kumimoji="1" lang="en-US" altLang="ja-JP" sz="1200" dirty="0" smtClean="0">
                        <a:latin typeface="メイリオ" pitchFamily="50" charset="-128"/>
                        <a:ea typeface="メイリオ" pitchFamily="50" charset="-128"/>
                        <a:cs typeface="メイリオ" pitchFamily="50" charset="-128"/>
                      </a:endParaRPr>
                    </a:p>
                    <a:p>
                      <a:endParaRPr kumimoji="1" lang="en-US" altLang="ja-JP" sz="1200" dirty="0" smtClean="0">
                        <a:latin typeface="メイリオ" pitchFamily="50" charset="-128"/>
                        <a:ea typeface="メイリオ" pitchFamily="50" charset="-128"/>
                        <a:cs typeface="メイリオ" pitchFamily="50" charset="-128"/>
                      </a:endParaRPr>
                    </a:p>
                    <a:p>
                      <a:endParaRPr kumimoji="1" lang="en-US" altLang="ja-JP" sz="1200" dirty="0" smtClean="0">
                        <a:latin typeface="メイリオ" pitchFamily="50" charset="-128"/>
                        <a:ea typeface="メイリオ" pitchFamily="50" charset="-128"/>
                        <a:cs typeface="メイリオ" pitchFamily="50" charset="-128"/>
                      </a:endParaRPr>
                    </a:p>
                    <a:p>
                      <a:endParaRPr kumimoji="1" lang="ja-JP" altLang="en-US" sz="1200" dirty="0">
                        <a:latin typeface="メイリオ" pitchFamily="50" charset="-128"/>
                        <a:ea typeface="メイリオ" pitchFamily="50" charset="-128"/>
                        <a:cs typeface="メイリオ" pitchFamily="50" charset="-128"/>
                      </a:endParaRPr>
                    </a:p>
                  </a:txBody>
                  <a:tcPr/>
                </a:tc>
              </a:tr>
              <a:tr h="1198416">
                <a:tc>
                  <a:txBody>
                    <a:bodyPr/>
                    <a:lstStyle/>
                    <a:p>
                      <a:r>
                        <a:rPr kumimoji="1" lang="en-US" altLang="ja-JP" sz="1200" b="1" dirty="0" smtClean="0">
                          <a:latin typeface="メイリオ" pitchFamily="50" charset="-128"/>
                          <a:ea typeface="メイリオ" pitchFamily="50" charset="-128"/>
                          <a:cs typeface="メイリオ" pitchFamily="50" charset="-128"/>
                        </a:rPr>
                        <a:t>7.</a:t>
                      </a:r>
                      <a:r>
                        <a:rPr kumimoji="1" lang="ja-JP" altLang="en-US" sz="1200" b="1" dirty="0" smtClean="0">
                          <a:latin typeface="メイリオ" pitchFamily="50" charset="-128"/>
                          <a:ea typeface="メイリオ" pitchFamily="50" charset="-128"/>
                          <a:cs typeface="メイリオ" pitchFamily="50" charset="-128"/>
                        </a:rPr>
                        <a:t>地元メディアへのアプローチ</a:t>
                      </a:r>
                      <a:endParaRPr kumimoji="1" lang="ja-JP" altLang="en-US" sz="1200" b="1" dirty="0">
                        <a:latin typeface="メイリオ" pitchFamily="50" charset="-128"/>
                        <a:ea typeface="メイリオ" pitchFamily="50" charset="-128"/>
                        <a:cs typeface="メイリオ" pitchFamily="50" charset="-128"/>
                      </a:endParaRPr>
                    </a:p>
                  </a:txBody>
                  <a:tcPr/>
                </a:tc>
                <a:tc>
                  <a:txBody>
                    <a:bodyPr/>
                    <a:lstStyle/>
                    <a:p>
                      <a:r>
                        <a:rPr kumimoji="1" lang="ja-JP" altLang="en-US" sz="1200" dirty="0" smtClean="0">
                          <a:latin typeface="メイリオ" pitchFamily="50" charset="-128"/>
                          <a:ea typeface="メイリオ" pitchFamily="50" charset="-128"/>
                          <a:cs typeface="メイリオ" pitchFamily="50" charset="-128"/>
                        </a:rPr>
                        <a:t>地元メディアにアプローチし、</a:t>
                      </a:r>
                      <a:r>
                        <a:rPr kumimoji="1" lang="en-US" altLang="ja-JP" sz="1200" dirty="0" smtClean="0">
                          <a:latin typeface="メイリオ" pitchFamily="50" charset="-128"/>
                          <a:ea typeface="メイリオ" pitchFamily="50" charset="-128"/>
                          <a:cs typeface="メイリオ" pitchFamily="50" charset="-128"/>
                        </a:rPr>
                        <a:t>PR</a:t>
                      </a:r>
                      <a:r>
                        <a:rPr kumimoji="1" lang="ja-JP" altLang="en-US" sz="1200" dirty="0" smtClean="0">
                          <a:latin typeface="メイリオ" pitchFamily="50" charset="-128"/>
                          <a:ea typeface="メイリオ" pitchFamily="50" charset="-128"/>
                          <a:cs typeface="メイリオ" pitchFamily="50" charset="-128"/>
                        </a:rPr>
                        <a:t>効果を最善のものにする。</a:t>
                      </a:r>
                      <a:endParaRPr kumimoji="1" lang="en-US" altLang="ja-JP" sz="1200" dirty="0" smtClean="0">
                        <a:latin typeface="メイリオ" pitchFamily="50" charset="-128"/>
                        <a:ea typeface="メイリオ" pitchFamily="50" charset="-128"/>
                        <a:cs typeface="メイリオ" pitchFamily="50" charset="-128"/>
                      </a:endParaRPr>
                    </a:p>
                    <a:p>
                      <a:endParaRPr kumimoji="1" lang="ja-JP" altLang="en-US" sz="1200" dirty="0">
                        <a:latin typeface="メイリオ" pitchFamily="50" charset="-128"/>
                        <a:ea typeface="メイリオ" pitchFamily="50" charset="-128"/>
                        <a:cs typeface="メイリオ" pitchFamily="50" charset="-128"/>
                      </a:endParaRPr>
                    </a:p>
                  </a:txBody>
                  <a:tcPr/>
                </a:tc>
                <a:tc>
                  <a:txBody>
                    <a:bodyPr/>
                    <a:lstStyle/>
                    <a:p>
                      <a:endParaRPr kumimoji="1" lang="ja-JP" altLang="en-US" sz="1200" dirty="0">
                        <a:latin typeface="メイリオ" pitchFamily="50" charset="-128"/>
                        <a:ea typeface="メイリオ" pitchFamily="50" charset="-128"/>
                        <a:cs typeface="メイリオ" pitchFamily="50" charset="-128"/>
                      </a:endParaRPr>
                    </a:p>
                  </a:txBody>
                  <a:tcPr/>
                </a:tc>
              </a:tr>
              <a:tr h="1176567">
                <a:tc>
                  <a:txBody>
                    <a:bodyPr/>
                    <a:lstStyle/>
                    <a:p>
                      <a:r>
                        <a:rPr kumimoji="1" lang="en-US" altLang="ja-JP" sz="1200" b="1" dirty="0" smtClean="0">
                          <a:latin typeface="メイリオ" pitchFamily="50" charset="-128"/>
                          <a:ea typeface="メイリオ" pitchFamily="50" charset="-128"/>
                          <a:cs typeface="メイリオ" pitchFamily="50" charset="-128"/>
                        </a:rPr>
                        <a:t>8.</a:t>
                      </a:r>
                      <a:r>
                        <a:rPr kumimoji="1" lang="ja-JP" altLang="en-US" sz="1200" b="1" dirty="0" smtClean="0">
                          <a:latin typeface="メイリオ" pitchFamily="50" charset="-128"/>
                          <a:ea typeface="メイリオ" pitchFamily="50" charset="-128"/>
                          <a:cs typeface="メイリオ" pitchFamily="50" charset="-128"/>
                        </a:rPr>
                        <a:t>次回会場</a:t>
                      </a:r>
                      <a:endParaRPr kumimoji="1" lang="ja-JP" altLang="en-US" sz="1200" b="1" dirty="0">
                        <a:latin typeface="メイリオ" pitchFamily="50" charset="-128"/>
                        <a:ea typeface="メイリオ" pitchFamily="50" charset="-128"/>
                        <a:cs typeface="メイリオ" pitchFamily="50" charset="-128"/>
                      </a:endParaRPr>
                    </a:p>
                  </a:txBody>
                  <a:tcPr/>
                </a:tc>
                <a:tc>
                  <a:txBody>
                    <a:bodyPr/>
                    <a:lstStyle/>
                    <a:p>
                      <a:r>
                        <a:rPr kumimoji="1" lang="ja-JP" altLang="en-US" sz="1200" dirty="0" smtClean="0">
                          <a:latin typeface="メイリオ" pitchFamily="50" charset="-128"/>
                          <a:ea typeface="メイリオ" pitchFamily="50" charset="-128"/>
                          <a:cs typeface="メイリオ" pitchFamily="50" charset="-128"/>
                        </a:rPr>
                        <a:t>終了後</a:t>
                      </a:r>
                      <a:r>
                        <a:rPr kumimoji="1" lang="ja-JP" altLang="en-US" sz="1200" dirty="0" smtClean="0">
                          <a:latin typeface="メイリオ" pitchFamily="50" charset="-128"/>
                          <a:ea typeface="メイリオ" pitchFamily="50" charset="-128"/>
                          <a:cs typeface="メイリオ" pitchFamily="50" charset="-128"/>
                        </a:rPr>
                        <a:t>、資材の返送</a:t>
                      </a:r>
                      <a:endParaRPr kumimoji="1" lang="en-US" altLang="ja-JP" sz="1200" dirty="0" smtClean="0">
                        <a:latin typeface="メイリオ" pitchFamily="50" charset="-128"/>
                        <a:ea typeface="メイリオ" pitchFamily="50" charset="-128"/>
                        <a:cs typeface="メイリオ" pitchFamily="50" charset="-128"/>
                      </a:endParaRPr>
                    </a:p>
                    <a:p>
                      <a:r>
                        <a:rPr kumimoji="1" lang="ja-JP" altLang="en-US" sz="1200" dirty="0" smtClean="0">
                          <a:latin typeface="メイリオ" pitchFamily="50" charset="-128"/>
                          <a:ea typeface="メイリオ" pitchFamily="50" charset="-128"/>
                          <a:cs typeface="メイリオ" pitchFamily="50" charset="-128"/>
                        </a:rPr>
                        <a:t>イオン資材は店舗に返却</a:t>
                      </a:r>
                      <a:endParaRPr kumimoji="1" lang="en-US" altLang="ja-JP" sz="1200" dirty="0" smtClean="0">
                        <a:latin typeface="メイリオ" pitchFamily="50" charset="-128"/>
                        <a:ea typeface="メイリオ" pitchFamily="50" charset="-128"/>
                        <a:cs typeface="メイリオ" pitchFamily="50" charset="-128"/>
                      </a:endParaRPr>
                    </a:p>
                    <a:p>
                      <a:endParaRPr kumimoji="1" lang="en-US" altLang="ja-JP" sz="1200" dirty="0" smtClean="0">
                        <a:latin typeface="メイリオ" pitchFamily="50" charset="-128"/>
                        <a:ea typeface="メイリオ" pitchFamily="50" charset="-128"/>
                        <a:cs typeface="メイリオ" pitchFamily="50" charset="-128"/>
                      </a:endParaRPr>
                    </a:p>
                    <a:p>
                      <a:endParaRPr kumimoji="1" lang="en-US" altLang="ja-JP" sz="1200" dirty="0" smtClean="0">
                        <a:latin typeface="メイリオ" pitchFamily="50" charset="-128"/>
                        <a:ea typeface="メイリオ" pitchFamily="50" charset="-128"/>
                        <a:cs typeface="メイリオ" pitchFamily="50" charset="-128"/>
                      </a:endParaRPr>
                    </a:p>
                    <a:p>
                      <a:endParaRPr kumimoji="1" lang="ja-JP" altLang="en-US" sz="1200" dirty="0">
                        <a:latin typeface="メイリオ" pitchFamily="50" charset="-128"/>
                        <a:ea typeface="メイリオ" pitchFamily="50" charset="-128"/>
                        <a:cs typeface="メイリオ" pitchFamily="50" charset="-128"/>
                      </a:endParaRPr>
                    </a:p>
                  </a:txBody>
                  <a:tcPr/>
                </a:tc>
                <a:tc>
                  <a:txBody>
                    <a:bodyPr/>
                    <a:lstStyle/>
                    <a:p>
                      <a:endParaRPr kumimoji="1" lang="ja-JP" altLang="en-US" sz="1200" dirty="0" smtClean="0">
                        <a:latin typeface="メイリオ" pitchFamily="50" charset="-128"/>
                        <a:ea typeface="メイリオ" pitchFamily="50" charset="-128"/>
                        <a:cs typeface="メイリオ" pitchFamily="50" charset="-128"/>
                      </a:endParaRPr>
                    </a:p>
                    <a:p>
                      <a:endParaRPr kumimoji="1" lang="ja-JP" altLang="en-US" sz="1200" dirty="0" smtClean="0">
                        <a:latin typeface="メイリオ" pitchFamily="50" charset="-128"/>
                        <a:ea typeface="メイリオ" pitchFamily="50" charset="-128"/>
                        <a:cs typeface="メイリオ" pitchFamily="50" charset="-128"/>
                      </a:endParaRPr>
                    </a:p>
                    <a:p>
                      <a:endParaRPr kumimoji="1" lang="ja-JP" altLang="en-US" sz="1200" dirty="0" smtClean="0">
                        <a:latin typeface="メイリオ" pitchFamily="50" charset="-128"/>
                        <a:ea typeface="メイリオ" pitchFamily="50" charset="-128"/>
                        <a:cs typeface="メイリオ" pitchFamily="50" charset="-128"/>
                      </a:endParaRPr>
                    </a:p>
                    <a:p>
                      <a:endParaRPr kumimoji="1" lang="ja-JP" altLang="en-US" sz="1200" dirty="0" smtClean="0">
                        <a:latin typeface="メイリオ" pitchFamily="50" charset="-128"/>
                        <a:ea typeface="メイリオ" pitchFamily="50" charset="-128"/>
                        <a:cs typeface="メイリオ" pitchFamily="50" charset="-128"/>
                      </a:endParaRPr>
                    </a:p>
                    <a:p>
                      <a:endParaRPr kumimoji="1" lang="ja-JP" altLang="en-US" sz="1200" dirty="0" smtClean="0">
                        <a:latin typeface="メイリオ" pitchFamily="50" charset="-128"/>
                        <a:ea typeface="メイリオ" pitchFamily="50" charset="-128"/>
                        <a:cs typeface="メイリオ" pitchFamily="50" charset="-128"/>
                      </a:endParaRPr>
                    </a:p>
                    <a:p>
                      <a:endParaRPr kumimoji="1" lang="ja-JP" altLang="en-US" sz="1200" dirty="0">
                        <a:latin typeface="メイリオ" pitchFamily="50" charset="-128"/>
                        <a:ea typeface="メイリオ" pitchFamily="50" charset="-128"/>
                        <a:cs typeface="メイリオ" pitchFamily="50" charset="-128"/>
                      </a:endParaRPr>
                    </a:p>
                  </a:txBody>
                  <a:tcPr/>
                </a:tc>
              </a:tr>
              <a:tr h="668851">
                <a:tc>
                  <a:txBody>
                    <a:bodyPr/>
                    <a:lstStyle/>
                    <a:p>
                      <a:r>
                        <a:rPr kumimoji="1" lang="en-US" altLang="ja-JP" sz="1200" b="1" dirty="0" smtClean="0">
                          <a:latin typeface="メイリオ" pitchFamily="50" charset="-128"/>
                          <a:ea typeface="メイリオ" pitchFamily="50" charset="-128"/>
                          <a:cs typeface="メイリオ" pitchFamily="50" charset="-128"/>
                        </a:rPr>
                        <a:t>9.</a:t>
                      </a:r>
                      <a:r>
                        <a:rPr kumimoji="1" lang="ja-JP" altLang="en-US" sz="1200" b="1" dirty="0" smtClean="0">
                          <a:latin typeface="メイリオ" pitchFamily="50" charset="-128"/>
                          <a:ea typeface="メイリオ" pitchFamily="50" charset="-128"/>
                          <a:cs typeface="メイリオ" pitchFamily="50" charset="-128"/>
                        </a:rPr>
                        <a:t>報告</a:t>
                      </a:r>
                      <a:endParaRPr kumimoji="1" lang="ja-JP" altLang="en-US" sz="1200" b="1" dirty="0">
                        <a:latin typeface="メイリオ" pitchFamily="50" charset="-128"/>
                        <a:ea typeface="メイリオ" pitchFamily="50" charset="-128"/>
                        <a:cs typeface="メイリオ" pitchFamily="50" charset="-128"/>
                      </a:endParaRPr>
                    </a:p>
                  </a:txBody>
                  <a:tcPr/>
                </a:tc>
                <a:tc>
                  <a:txBody>
                    <a:bodyPr/>
                    <a:lstStyle/>
                    <a:p>
                      <a:r>
                        <a:rPr kumimoji="1" lang="ja-JP" altLang="en-US" sz="1200" dirty="0" smtClean="0">
                          <a:latin typeface="メイリオ" pitchFamily="50" charset="-128"/>
                          <a:ea typeface="メイリオ" pitchFamily="50" charset="-128"/>
                          <a:cs typeface="メイリオ" pitchFamily="50" charset="-128"/>
                        </a:rPr>
                        <a:t>実施終了後には、別紙を用いて日本連盟に報告をお願いいたします。</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endParaRPr kumimoji="1" lang="ja-JP" altLang="en-US" sz="1200" dirty="0">
                        <a:latin typeface="メイリオ" pitchFamily="50" charset="-128"/>
                        <a:ea typeface="メイリオ" pitchFamily="50" charset="-128"/>
                        <a:cs typeface="メイリオ" pitchFamily="50" charset="-128"/>
                      </a:endParaRPr>
                    </a:p>
                  </a:txBody>
                  <a:tcPr/>
                </a:tc>
              </a:tr>
            </a:tbl>
          </a:graphicData>
        </a:graphic>
      </p:graphicFrame>
      <p:sp>
        <p:nvSpPr>
          <p:cNvPr id="7" name="スライド番号プレースホルダ 6"/>
          <p:cNvSpPr>
            <a:spLocks noGrp="1"/>
          </p:cNvSpPr>
          <p:nvPr>
            <p:ph type="sldNum" sz="quarter" idx="12"/>
          </p:nvPr>
        </p:nvSpPr>
        <p:spPr/>
        <p:txBody>
          <a:bodyPr/>
          <a:lstStyle/>
          <a:p>
            <a:fld id="{6368A3E3-6C6B-44E3-AAED-2F6A7AD44A62}" type="slidenum">
              <a:rPr kumimoji="1" lang="ja-JP" altLang="en-US" smtClean="0"/>
              <a:pPr/>
              <a:t>23</a:t>
            </a:fld>
            <a:endParaRPr kumimoji="1" lang="ja-JP" altLang="en-US"/>
          </a:p>
        </p:txBody>
      </p:sp>
    </p:spTree>
    <p:extLst>
      <p:ext uri="{BB962C8B-B14F-4D97-AF65-F5344CB8AC3E}">
        <p14:creationId xmlns:p14="http://schemas.microsoft.com/office/powerpoint/2010/main" xmlns="" val="1953642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 y="0"/>
            <a:ext cx="213285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kumimoji="1" lang="ja-JP" altLang="en-US" b="1" dirty="0" smtClean="0">
                <a:latin typeface="メイリオ" pitchFamily="50" charset="-128"/>
                <a:ea typeface="メイリオ" pitchFamily="50" charset="-128"/>
                <a:cs typeface="メイリオ" pitchFamily="50" charset="-128"/>
              </a:rPr>
              <a:t>実施報告書</a:t>
            </a:r>
            <a:endParaRPr kumimoji="1" lang="ja-JP" altLang="en-US" b="1" dirty="0">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fld id="{6368A3E3-6C6B-44E3-AAED-2F6A7AD44A62}" type="slidenum">
              <a:rPr kumimoji="1" lang="ja-JP" altLang="en-US" smtClean="0"/>
              <a:pPr/>
              <a:t>24</a:t>
            </a:fld>
            <a:endParaRPr kumimoji="1" lang="ja-JP" altLang="en-US"/>
          </a:p>
        </p:txBody>
      </p:sp>
      <p:pic>
        <p:nvPicPr>
          <p:cNvPr id="9" name="図 8"/>
          <p:cNvPicPr/>
          <p:nvPr/>
        </p:nvPicPr>
        <p:blipFill>
          <a:blip r:embed="rId2" cstate="print"/>
          <a:srcRect/>
          <a:stretch>
            <a:fillRect/>
          </a:stretch>
        </p:blipFill>
        <p:spPr bwMode="auto">
          <a:xfrm>
            <a:off x="728980" y="505252"/>
            <a:ext cx="5400040" cy="813349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58417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kumimoji="1" lang="ja-JP" altLang="en-US" b="1" dirty="0" smtClean="0">
                <a:latin typeface="メイリオ" pitchFamily="50" charset="-128"/>
                <a:ea typeface="メイリオ" pitchFamily="50" charset="-128"/>
                <a:cs typeface="メイリオ" pitchFamily="50" charset="-128"/>
              </a:rPr>
              <a:t>開催イメージ</a:t>
            </a:r>
            <a:endParaRPr kumimoji="1" lang="ja-JP" altLang="en-US" b="1" dirty="0">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620688" y="1002958"/>
            <a:ext cx="2016224" cy="646331"/>
          </a:xfrm>
          <a:prstGeom prst="rect">
            <a:avLst/>
          </a:prstGeom>
          <a:noFill/>
        </p:spPr>
        <p:txBody>
          <a:bodyPr wrap="square" rtlCol="0">
            <a:spAutoFit/>
          </a:bodyPr>
          <a:lstStyle/>
          <a:p>
            <a:r>
              <a:rPr kumimoji="1" lang="ja-JP" altLang="en-US" sz="1200" dirty="0" smtClean="0">
                <a:latin typeface="メイリオ" pitchFamily="50" charset="-128"/>
                <a:ea typeface="メイリオ" pitchFamily="50" charset="-128"/>
                <a:cs typeface="メイリオ" pitchFamily="50" charset="-128"/>
              </a:rPr>
              <a:t>３月２７日</a:t>
            </a:r>
            <a:endParaRPr kumimoji="1"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キックオフイベント</a:t>
            </a:r>
            <a:endParaRPr lang="en-US" altLang="ja-JP" sz="1200" dirty="0" smtClean="0">
              <a:latin typeface="メイリオ" pitchFamily="50" charset="-128"/>
              <a:ea typeface="メイリオ" pitchFamily="50" charset="-128"/>
              <a:cs typeface="メイリオ" pitchFamily="50" charset="-128"/>
            </a:endParaRPr>
          </a:p>
          <a:p>
            <a:r>
              <a:rPr kumimoji="1" lang="ja-JP" altLang="en-US" sz="1200" dirty="0" smtClean="0">
                <a:latin typeface="メイリオ" pitchFamily="50" charset="-128"/>
                <a:ea typeface="メイリオ" pitchFamily="50" charset="-128"/>
                <a:cs typeface="メイリオ" pitchFamily="50" charset="-128"/>
              </a:rPr>
              <a:t>宮城県・名取市</a:t>
            </a:r>
            <a:endParaRPr kumimoji="1" lang="ja-JP" altLang="en-US" sz="1200" dirty="0">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476672" y="2034877"/>
            <a:ext cx="2160240" cy="1200329"/>
          </a:xfrm>
          <a:prstGeom prst="rect">
            <a:avLst/>
          </a:prstGeom>
          <a:noFill/>
        </p:spPr>
        <p:txBody>
          <a:bodyPr wrap="square" rtlCol="0">
            <a:spAutoFit/>
          </a:bodyPr>
          <a:lstStyle/>
          <a:p>
            <a:r>
              <a:rPr kumimoji="1" lang="ja-JP" altLang="en-US" sz="1200" dirty="0" smtClean="0">
                <a:latin typeface="メイリオ" pitchFamily="50" charset="-128"/>
                <a:ea typeface="メイリオ" pitchFamily="50" charset="-128"/>
                <a:cs typeface="メイリオ" pitchFamily="50" charset="-128"/>
              </a:rPr>
              <a:t>６月</a:t>
            </a:r>
            <a:endParaRPr kumimoji="1"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各種メディア</a:t>
            </a:r>
            <a:r>
              <a:rPr lang="ja-JP" altLang="en-US" sz="1200" dirty="0" smtClean="0">
                <a:latin typeface="メイリオ" pitchFamily="50" charset="-128"/>
                <a:ea typeface="メイリオ" pitchFamily="50" charset="-128"/>
                <a:cs typeface="メイリオ" pitchFamily="50" charset="-128"/>
              </a:rPr>
              <a:t>へ</a:t>
            </a:r>
            <a:r>
              <a:rPr lang="ja-JP" altLang="en-US" sz="1200" dirty="0" smtClean="0">
                <a:latin typeface="メイリオ" pitchFamily="50" charset="-128"/>
                <a:ea typeface="メイリオ" pitchFamily="50" charset="-128"/>
                <a:cs typeface="メイリオ" pitchFamily="50" charset="-128"/>
              </a:rPr>
              <a:t>の</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一斉リリース</a:t>
            </a:r>
            <a:endParaRPr lang="en-US" altLang="ja-JP" sz="1200" dirty="0" smtClean="0">
              <a:latin typeface="メイリオ" pitchFamily="50" charset="-128"/>
              <a:ea typeface="メイリオ" pitchFamily="50" charset="-128"/>
              <a:cs typeface="メイリオ" pitchFamily="50" charset="-128"/>
            </a:endParaRPr>
          </a:p>
          <a:p>
            <a:endParaRPr kumimoji="1"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６月～１２月</a:t>
            </a:r>
            <a:endParaRPr kumimoji="1"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全国でキャラバン実施</a:t>
            </a:r>
            <a:endParaRPr kumimoji="1" lang="ja-JP" altLang="en-US" sz="1200" dirty="0">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548680" y="3781653"/>
            <a:ext cx="2016224" cy="830997"/>
          </a:xfrm>
          <a:prstGeom prst="rect">
            <a:avLst/>
          </a:prstGeom>
          <a:noFill/>
        </p:spPr>
        <p:txBody>
          <a:bodyPr wrap="square" rtlCol="0">
            <a:spAutoFit/>
          </a:bodyPr>
          <a:lstStyle/>
          <a:p>
            <a:r>
              <a:rPr kumimoji="1" lang="ja-JP" altLang="en-US" sz="1200" dirty="0" smtClean="0">
                <a:latin typeface="メイリオ" pitchFamily="50" charset="-128"/>
                <a:ea typeface="メイリオ" pitchFamily="50" charset="-128"/>
                <a:cs typeface="メイリオ" pitchFamily="50" charset="-128"/>
              </a:rPr>
              <a:t>実施終了後、実施報告。</a:t>
            </a:r>
            <a:endParaRPr kumimoji="1"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全ての会場が終了した後に</a:t>
            </a:r>
            <a:endParaRPr lang="en-US" altLang="ja-JP" sz="1200" dirty="0" smtClean="0">
              <a:latin typeface="メイリオ" pitchFamily="50" charset="-128"/>
              <a:ea typeface="メイリオ" pitchFamily="50" charset="-128"/>
              <a:cs typeface="メイリオ" pitchFamily="50" charset="-128"/>
            </a:endParaRPr>
          </a:p>
          <a:p>
            <a:r>
              <a:rPr kumimoji="1" lang="ja-JP" altLang="en-US" sz="1200" dirty="0" smtClean="0">
                <a:latin typeface="メイリオ" pitchFamily="50" charset="-128"/>
                <a:ea typeface="メイリオ" pitchFamily="50" charset="-128"/>
                <a:cs typeface="メイリオ" pitchFamily="50" charset="-128"/>
              </a:rPr>
              <a:t>事業の成果を日本連盟から報告</a:t>
            </a:r>
            <a:endParaRPr kumimoji="1" lang="ja-JP" altLang="en-US" sz="1200" dirty="0">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548680" y="4861773"/>
            <a:ext cx="2016224" cy="646331"/>
          </a:xfrm>
          <a:prstGeom prst="rect">
            <a:avLst/>
          </a:prstGeom>
          <a:noFill/>
        </p:spPr>
        <p:txBody>
          <a:bodyPr wrap="square" rtlCol="0">
            <a:spAutoFit/>
          </a:bodyPr>
          <a:lstStyle/>
          <a:p>
            <a:r>
              <a:rPr kumimoji="1" lang="ja-JP" altLang="en-US" sz="1200" dirty="0" smtClean="0">
                <a:latin typeface="メイリオ" pitchFamily="50" charset="-128"/>
                <a:ea typeface="メイリオ" pitchFamily="50" charset="-128"/>
                <a:cs typeface="メイリオ" pitchFamily="50" charset="-128"/>
              </a:rPr>
              <a:t>以降、定期的にイオンモールでのイベント</a:t>
            </a:r>
            <a:r>
              <a:rPr kumimoji="1" lang="ja-JP" altLang="en-US" sz="1200" dirty="0" smtClean="0">
                <a:latin typeface="メイリオ" pitchFamily="50" charset="-128"/>
                <a:ea typeface="メイリオ" pitchFamily="50" charset="-128"/>
                <a:cs typeface="メイリオ" pitchFamily="50" charset="-128"/>
              </a:rPr>
              <a:t>開催を目指す</a:t>
            </a:r>
            <a:endParaRPr kumimoji="1" lang="ja-JP" altLang="en-US" sz="1200" dirty="0">
              <a:latin typeface="メイリオ" pitchFamily="50" charset="-128"/>
              <a:ea typeface="メイリオ" pitchFamily="50" charset="-128"/>
              <a:cs typeface="メイリオ" pitchFamily="50" charset="-128"/>
            </a:endParaRPr>
          </a:p>
        </p:txBody>
      </p:sp>
      <p:cxnSp>
        <p:nvCxnSpPr>
          <p:cNvPr id="13" name="直線矢印コネクタ 12"/>
          <p:cNvCxnSpPr/>
          <p:nvPr/>
        </p:nvCxnSpPr>
        <p:spPr>
          <a:xfrm>
            <a:off x="1283274" y="1593536"/>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1268760" y="3307214"/>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1254246" y="4315326"/>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descr="C:\Users\yamada\Desktop\キャラバンビジュアル.JPG"/>
          <p:cNvPicPr>
            <a:picLocks noChangeAspect="1" noChangeArrowheads="1"/>
          </p:cNvPicPr>
          <p:nvPr/>
        </p:nvPicPr>
        <p:blipFill>
          <a:blip r:embed="rId2" cstate="print"/>
          <a:srcRect/>
          <a:stretch>
            <a:fillRect/>
          </a:stretch>
        </p:blipFill>
        <p:spPr bwMode="auto">
          <a:xfrm>
            <a:off x="2996952" y="611560"/>
            <a:ext cx="3240360" cy="3868878"/>
          </a:xfrm>
          <a:prstGeom prst="rect">
            <a:avLst/>
          </a:prstGeom>
          <a:noFill/>
          <a:ln w="3175">
            <a:solidFill>
              <a:schemeClr val="tx1"/>
            </a:solidFill>
          </a:ln>
        </p:spPr>
      </p:pic>
      <p:sp>
        <p:nvSpPr>
          <p:cNvPr id="19" name="スライド番号プレースホルダ 31"/>
          <p:cNvSpPr txBox="1">
            <a:spLocks/>
          </p:cNvSpPr>
          <p:nvPr/>
        </p:nvSpPr>
        <p:spPr>
          <a:xfrm>
            <a:off x="1988840" y="8657167"/>
            <a:ext cx="1600200" cy="486833"/>
          </a:xfrm>
          <a:prstGeom prst="rect">
            <a:avLst/>
          </a:prstGeom>
        </p:spPr>
        <p:txBody>
          <a:bodyPr vert="horz" lIns="91388" tIns="45696" rIns="91388" bIns="45696" rtlCol="0" anchor="ctr"/>
          <a:lstStyle/>
          <a:p>
            <a:pPr marL="0" marR="0" lvl="0" indent="0" algn="r" defTabSz="913903" rtl="0" eaLnBrk="1" fontAlgn="auto" latinLnBrk="0" hangingPunct="1">
              <a:lnSpc>
                <a:spcPct val="100000"/>
              </a:lnSpc>
              <a:spcBef>
                <a:spcPts val="0"/>
              </a:spcBef>
              <a:spcAft>
                <a:spcPts val="0"/>
              </a:spcAft>
              <a:buClrTx/>
              <a:buSzTx/>
              <a:buFontTx/>
              <a:buNone/>
              <a:tabLst/>
              <a:defRPr/>
            </a:pPr>
            <a:fld id="{6368A3E3-6C6B-44E3-AAED-2F6A7AD44A62}"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3903"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098" name="Picture 2" descr="C:\Users\yamada\Desktop\キャプチャ4.JPG"/>
          <p:cNvPicPr>
            <a:picLocks noChangeAspect="1" noChangeArrowheads="1"/>
          </p:cNvPicPr>
          <p:nvPr/>
        </p:nvPicPr>
        <p:blipFill>
          <a:blip r:embed="rId3" cstate="print"/>
          <a:srcRect/>
          <a:stretch>
            <a:fillRect/>
          </a:stretch>
        </p:blipFill>
        <p:spPr bwMode="auto">
          <a:xfrm>
            <a:off x="3168724" y="4576589"/>
            <a:ext cx="2924572" cy="409986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線コネクタ 54"/>
          <p:cNvCxnSpPr/>
          <p:nvPr/>
        </p:nvCxnSpPr>
        <p:spPr>
          <a:xfrm flipV="1">
            <a:off x="1484784" y="4932040"/>
            <a:ext cx="0" cy="79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2996952" y="1187624"/>
            <a:ext cx="0" cy="864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908720" y="1187624"/>
            <a:ext cx="0" cy="864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8" idx="3"/>
            <a:endCxn id="7" idx="1"/>
          </p:cNvCxnSpPr>
          <p:nvPr/>
        </p:nvCxnSpPr>
        <p:spPr>
          <a:xfrm>
            <a:off x="2204864" y="2267744"/>
            <a:ext cx="576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5373216" y="1907704"/>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4293096" y="3635896"/>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2924944" y="3635896"/>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3591684" y="4067944"/>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4293096" y="2987824"/>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2924944" y="2987824"/>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476672" y="611560"/>
            <a:ext cx="1512168" cy="576064"/>
          </a:xfrm>
          <a:prstGeom prst="round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メイリオ" pitchFamily="50" charset="-128"/>
                <a:ea typeface="メイリオ" pitchFamily="50" charset="-128"/>
                <a:cs typeface="メイリオ" pitchFamily="50" charset="-128"/>
              </a:rPr>
              <a:t>文部科学省</a:t>
            </a:r>
            <a:endParaRPr lang="en-US" altLang="ja-JP" sz="1200" dirty="0" smtClean="0">
              <a:solidFill>
                <a:schemeClr val="tx1"/>
              </a:solidFill>
              <a:latin typeface="メイリオ" pitchFamily="50" charset="-128"/>
              <a:ea typeface="メイリオ" pitchFamily="50" charset="-128"/>
              <a:cs typeface="メイリオ" pitchFamily="50" charset="-128"/>
            </a:endParaRPr>
          </a:p>
          <a:p>
            <a:pPr algn="ctr"/>
            <a:r>
              <a:rPr kumimoji="1" lang="ja-JP" altLang="en-US" sz="1050" dirty="0" smtClean="0">
                <a:solidFill>
                  <a:schemeClr val="tx1"/>
                </a:solidFill>
                <a:latin typeface="メイリオ" pitchFamily="50" charset="-128"/>
                <a:ea typeface="メイリオ" pitchFamily="50" charset="-128"/>
                <a:cs typeface="メイリオ" pitchFamily="50" charset="-128"/>
              </a:rPr>
              <a:t>（予定）</a:t>
            </a:r>
            <a:endParaRPr kumimoji="1" lang="ja-JP" altLang="en-US" sz="1050" dirty="0">
              <a:solidFill>
                <a:schemeClr val="tx1"/>
              </a:solidFill>
              <a:latin typeface="メイリオ" pitchFamily="50" charset="-128"/>
              <a:ea typeface="メイリオ" pitchFamily="50" charset="-128"/>
              <a:cs typeface="メイリオ" pitchFamily="50" charset="-128"/>
            </a:endParaRPr>
          </a:p>
        </p:txBody>
      </p:sp>
      <p:sp>
        <p:nvSpPr>
          <p:cNvPr id="5" name="角丸四角形 4"/>
          <p:cNvSpPr/>
          <p:nvPr/>
        </p:nvSpPr>
        <p:spPr>
          <a:xfrm>
            <a:off x="2636912" y="611560"/>
            <a:ext cx="1512168" cy="576064"/>
          </a:xfrm>
          <a:prstGeom prst="round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メイリオ" pitchFamily="50" charset="-128"/>
                <a:ea typeface="メイリオ" pitchFamily="50" charset="-128"/>
                <a:cs typeface="メイリオ" pitchFamily="50" charset="-128"/>
              </a:rPr>
              <a:t>復興庁</a:t>
            </a:r>
            <a:endParaRPr kumimoji="1" lang="en-US" altLang="ja-JP" sz="1200" dirty="0" smtClean="0">
              <a:solidFill>
                <a:schemeClr val="tx1"/>
              </a:solidFill>
              <a:latin typeface="メイリオ" pitchFamily="50" charset="-128"/>
              <a:ea typeface="メイリオ" pitchFamily="50" charset="-128"/>
              <a:cs typeface="メイリオ" pitchFamily="50" charset="-128"/>
            </a:endParaRPr>
          </a:p>
          <a:p>
            <a:pPr algn="ctr"/>
            <a:r>
              <a:rPr lang="ja-JP" altLang="en-US" sz="1050" dirty="0" smtClean="0">
                <a:solidFill>
                  <a:schemeClr val="tx1"/>
                </a:solidFill>
                <a:latin typeface="メイリオ" pitchFamily="50" charset="-128"/>
                <a:ea typeface="メイリオ" pitchFamily="50" charset="-128"/>
                <a:cs typeface="メイリオ" pitchFamily="50" charset="-128"/>
              </a:rPr>
              <a:t>（予定）</a:t>
            </a:r>
            <a:endParaRPr kumimoji="1" lang="ja-JP" altLang="en-US" sz="1050"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4797152" y="611560"/>
            <a:ext cx="1512168" cy="576064"/>
          </a:xfrm>
          <a:prstGeom prst="round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メイリオ" pitchFamily="50" charset="-128"/>
                <a:ea typeface="メイリオ" pitchFamily="50" charset="-128"/>
                <a:cs typeface="メイリオ" pitchFamily="50" charset="-128"/>
              </a:rPr>
              <a:t>内閣府</a:t>
            </a:r>
            <a:endParaRPr kumimoji="1" lang="en-US" altLang="ja-JP" sz="1200" dirty="0" smtClean="0">
              <a:solidFill>
                <a:schemeClr val="tx1"/>
              </a:solidFill>
              <a:latin typeface="メイリオ" pitchFamily="50" charset="-128"/>
              <a:ea typeface="メイリオ" pitchFamily="50" charset="-128"/>
              <a:cs typeface="メイリオ" pitchFamily="50" charset="-128"/>
            </a:endParaRPr>
          </a:p>
          <a:p>
            <a:pPr algn="ctr"/>
            <a:r>
              <a:rPr lang="ja-JP" altLang="en-US" sz="1050" dirty="0" smtClean="0">
                <a:solidFill>
                  <a:schemeClr val="tx1"/>
                </a:solidFill>
                <a:latin typeface="メイリオ" pitchFamily="50" charset="-128"/>
                <a:ea typeface="メイリオ" pitchFamily="50" charset="-128"/>
                <a:cs typeface="メイリオ" pitchFamily="50" charset="-128"/>
              </a:rPr>
              <a:t>（予定）</a:t>
            </a:r>
            <a:endParaRPr kumimoji="1" lang="ja-JP" altLang="en-US" sz="1050" dirty="0">
              <a:solidFill>
                <a:schemeClr val="tx1"/>
              </a:solidFill>
              <a:latin typeface="メイリオ" pitchFamily="50" charset="-128"/>
              <a:ea typeface="メイリオ" pitchFamily="50" charset="-128"/>
              <a:cs typeface="メイリオ" pitchFamily="50" charset="-128"/>
            </a:endParaRPr>
          </a:p>
        </p:txBody>
      </p:sp>
      <p:sp>
        <p:nvSpPr>
          <p:cNvPr id="7" name="角丸四角形 6"/>
          <p:cNvSpPr/>
          <p:nvPr/>
        </p:nvSpPr>
        <p:spPr>
          <a:xfrm>
            <a:off x="2780928" y="1979712"/>
            <a:ext cx="1512168" cy="57606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メイリオ" pitchFamily="50" charset="-128"/>
                <a:ea typeface="メイリオ" pitchFamily="50" charset="-128"/>
                <a:cs typeface="メイリオ" pitchFamily="50" charset="-128"/>
              </a:rPr>
              <a:t>イオンモール本社</a:t>
            </a:r>
            <a:endParaRPr kumimoji="1" lang="ja-JP" altLang="en-US" sz="1200" dirty="0">
              <a:latin typeface="メイリオ" pitchFamily="50" charset="-128"/>
              <a:ea typeface="メイリオ" pitchFamily="50" charset="-128"/>
              <a:cs typeface="メイリオ" pitchFamily="50" charset="-128"/>
            </a:endParaRPr>
          </a:p>
        </p:txBody>
      </p:sp>
      <p:sp>
        <p:nvSpPr>
          <p:cNvPr id="8" name="角丸四角形 7"/>
          <p:cNvSpPr/>
          <p:nvPr/>
        </p:nvSpPr>
        <p:spPr>
          <a:xfrm>
            <a:off x="692696" y="1979712"/>
            <a:ext cx="1512168" cy="57606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メイリオ" pitchFamily="50" charset="-128"/>
                <a:ea typeface="メイリオ" pitchFamily="50" charset="-128"/>
                <a:cs typeface="メイリオ" pitchFamily="50" charset="-128"/>
              </a:rPr>
              <a:t>ボーイスカウト</a:t>
            </a:r>
            <a:endParaRPr kumimoji="1" lang="en-US" altLang="ja-JP" sz="1200" dirty="0" smtClean="0">
              <a:latin typeface="メイリオ" pitchFamily="50" charset="-128"/>
              <a:ea typeface="メイリオ" pitchFamily="50" charset="-128"/>
              <a:cs typeface="メイリオ" pitchFamily="50" charset="-128"/>
            </a:endParaRPr>
          </a:p>
          <a:p>
            <a:pPr algn="ctr"/>
            <a:r>
              <a:rPr kumimoji="1" lang="ja-JP" altLang="en-US" sz="1200" dirty="0" smtClean="0">
                <a:latin typeface="メイリオ" pitchFamily="50" charset="-128"/>
                <a:ea typeface="メイリオ" pitchFamily="50" charset="-128"/>
                <a:cs typeface="メイリオ" pitchFamily="50" charset="-128"/>
              </a:rPr>
              <a:t>日本連盟</a:t>
            </a:r>
            <a:endParaRPr kumimoji="1" lang="ja-JP" altLang="en-US" sz="1200" dirty="0">
              <a:latin typeface="メイリオ" pitchFamily="50" charset="-128"/>
              <a:ea typeface="メイリオ" pitchFamily="50" charset="-128"/>
              <a:cs typeface="メイリオ" pitchFamily="50" charset="-128"/>
            </a:endParaRPr>
          </a:p>
        </p:txBody>
      </p:sp>
      <p:sp>
        <p:nvSpPr>
          <p:cNvPr id="9" name="角丸四角形 8"/>
          <p:cNvSpPr/>
          <p:nvPr/>
        </p:nvSpPr>
        <p:spPr>
          <a:xfrm>
            <a:off x="692696" y="4427984"/>
            <a:ext cx="1512168" cy="57606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メイリオ" pitchFamily="50" charset="-128"/>
                <a:ea typeface="メイリオ" pitchFamily="50" charset="-128"/>
                <a:cs typeface="メイリオ" pitchFamily="50" charset="-128"/>
              </a:rPr>
              <a:t>ボーイスカウト</a:t>
            </a:r>
            <a:endParaRPr kumimoji="1" lang="en-US" altLang="ja-JP" sz="1200" dirty="0" smtClean="0">
              <a:latin typeface="メイリオ" pitchFamily="50" charset="-128"/>
              <a:ea typeface="メイリオ" pitchFamily="50" charset="-128"/>
              <a:cs typeface="メイリオ" pitchFamily="50" charset="-128"/>
            </a:endParaRPr>
          </a:p>
          <a:p>
            <a:pPr algn="ctr"/>
            <a:r>
              <a:rPr lang="ja-JP" altLang="en-US" sz="1200" dirty="0" smtClean="0">
                <a:latin typeface="メイリオ" pitchFamily="50" charset="-128"/>
                <a:ea typeface="メイリオ" pitchFamily="50" charset="-128"/>
                <a:cs typeface="メイリオ" pitchFamily="50" charset="-128"/>
              </a:rPr>
              <a:t>都道府県連盟</a:t>
            </a:r>
            <a:endParaRPr kumimoji="1" lang="ja-JP" altLang="en-US" sz="1200" dirty="0">
              <a:latin typeface="メイリオ" pitchFamily="50" charset="-128"/>
              <a:ea typeface="メイリオ" pitchFamily="50" charset="-128"/>
              <a:cs typeface="メイリオ" pitchFamily="50" charset="-128"/>
            </a:endParaRPr>
          </a:p>
        </p:txBody>
      </p:sp>
      <p:sp>
        <p:nvSpPr>
          <p:cNvPr id="10" name="角丸四角形 9"/>
          <p:cNvSpPr/>
          <p:nvPr/>
        </p:nvSpPr>
        <p:spPr>
          <a:xfrm>
            <a:off x="2420888" y="3275856"/>
            <a:ext cx="1008112" cy="57606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メイリオ" pitchFamily="50" charset="-128"/>
                <a:ea typeface="メイリオ" pitchFamily="50" charset="-128"/>
                <a:cs typeface="メイリオ" pitchFamily="50" charset="-128"/>
              </a:rPr>
              <a:t>各事業所</a:t>
            </a:r>
            <a:endParaRPr kumimoji="1" lang="ja-JP" altLang="en-US" sz="1200" dirty="0">
              <a:latin typeface="メイリオ" pitchFamily="50" charset="-128"/>
              <a:ea typeface="メイリオ" pitchFamily="50" charset="-128"/>
              <a:cs typeface="メイリオ" pitchFamily="50" charset="-128"/>
            </a:endParaRPr>
          </a:p>
        </p:txBody>
      </p:sp>
      <p:sp>
        <p:nvSpPr>
          <p:cNvPr id="11" name="角丸四角形 10"/>
          <p:cNvSpPr/>
          <p:nvPr/>
        </p:nvSpPr>
        <p:spPr>
          <a:xfrm>
            <a:off x="3789040" y="3275856"/>
            <a:ext cx="1008112" cy="57606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メイリオ" pitchFamily="50" charset="-128"/>
                <a:ea typeface="メイリオ" pitchFamily="50" charset="-128"/>
                <a:cs typeface="メイリオ" pitchFamily="50" charset="-128"/>
              </a:rPr>
              <a:t>イオンタウン・他</a:t>
            </a:r>
            <a:endParaRPr kumimoji="1" lang="ja-JP" altLang="en-US" sz="1200" dirty="0">
              <a:latin typeface="メイリオ" pitchFamily="50" charset="-128"/>
              <a:ea typeface="メイリオ" pitchFamily="50" charset="-128"/>
              <a:cs typeface="メイリオ" pitchFamily="50" charset="-128"/>
            </a:endParaRPr>
          </a:p>
        </p:txBody>
      </p:sp>
      <p:sp>
        <p:nvSpPr>
          <p:cNvPr id="12" name="角丸四角形 11"/>
          <p:cNvSpPr/>
          <p:nvPr/>
        </p:nvSpPr>
        <p:spPr>
          <a:xfrm>
            <a:off x="4797152" y="2267744"/>
            <a:ext cx="1512168" cy="57606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メイリオ" pitchFamily="50" charset="-128"/>
                <a:ea typeface="メイリオ" pitchFamily="50" charset="-128"/>
                <a:cs typeface="メイリオ" pitchFamily="50" charset="-128"/>
              </a:rPr>
              <a:t>イオン</a:t>
            </a:r>
            <a:endParaRPr kumimoji="1" lang="en-US" altLang="ja-JP" sz="1200" dirty="0" smtClean="0">
              <a:latin typeface="メイリオ" pitchFamily="50" charset="-128"/>
              <a:ea typeface="メイリオ" pitchFamily="50" charset="-128"/>
              <a:cs typeface="メイリオ" pitchFamily="50" charset="-128"/>
            </a:endParaRPr>
          </a:p>
          <a:p>
            <a:pPr algn="ctr"/>
            <a:r>
              <a:rPr kumimoji="1" lang="ja-JP" altLang="en-US" sz="1200" dirty="0" smtClean="0">
                <a:latin typeface="メイリオ" pitchFamily="50" charset="-128"/>
                <a:ea typeface="メイリオ" pitchFamily="50" charset="-128"/>
                <a:cs typeface="メイリオ" pitchFamily="50" charset="-128"/>
              </a:rPr>
              <a:t>トップバリュ</a:t>
            </a:r>
            <a:endParaRPr kumimoji="1" lang="ja-JP" altLang="en-US" sz="1200" dirty="0">
              <a:latin typeface="メイリオ" pitchFamily="50" charset="-128"/>
              <a:ea typeface="メイリオ" pitchFamily="50" charset="-128"/>
              <a:cs typeface="メイリオ" pitchFamily="50" charset="-128"/>
            </a:endParaRPr>
          </a:p>
        </p:txBody>
      </p:sp>
      <p:sp>
        <p:nvSpPr>
          <p:cNvPr id="19" name="角丸四角形 18"/>
          <p:cNvSpPr/>
          <p:nvPr/>
        </p:nvSpPr>
        <p:spPr>
          <a:xfrm>
            <a:off x="2852936" y="4427984"/>
            <a:ext cx="1512168" cy="57606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メイリオ" pitchFamily="50" charset="-128"/>
                <a:ea typeface="メイリオ" pitchFamily="50" charset="-128"/>
                <a:cs typeface="メイリオ" pitchFamily="50" charset="-128"/>
              </a:rPr>
              <a:t>実施モール</a:t>
            </a:r>
            <a:endParaRPr lang="en-US" altLang="ja-JP" sz="1200" dirty="0" smtClean="0">
              <a:latin typeface="メイリオ" pitchFamily="50" charset="-128"/>
              <a:ea typeface="メイリオ" pitchFamily="50" charset="-128"/>
              <a:cs typeface="メイリオ" pitchFamily="50" charset="-128"/>
            </a:endParaRPr>
          </a:p>
          <a:p>
            <a:pPr algn="ctr"/>
            <a:r>
              <a:rPr kumimoji="1" lang="ja-JP" altLang="en-US" sz="1200" dirty="0" smtClean="0">
                <a:latin typeface="メイリオ" pitchFamily="50" charset="-128"/>
                <a:ea typeface="メイリオ" pitchFamily="50" charset="-128"/>
                <a:cs typeface="メイリオ" pitchFamily="50" charset="-128"/>
              </a:rPr>
              <a:t>（イベント会場）</a:t>
            </a:r>
            <a:endParaRPr kumimoji="1" lang="en-US" altLang="ja-JP" sz="1200" dirty="0" smtClean="0">
              <a:latin typeface="メイリオ" pitchFamily="50" charset="-128"/>
              <a:ea typeface="メイリオ" pitchFamily="50" charset="-128"/>
              <a:cs typeface="メイリオ" pitchFamily="50" charset="-128"/>
            </a:endParaRPr>
          </a:p>
        </p:txBody>
      </p:sp>
      <p:cxnSp>
        <p:nvCxnSpPr>
          <p:cNvPr id="21" name="直線コネクタ 20"/>
          <p:cNvCxnSpPr>
            <a:stCxn id="8" idx="2"/>
            <a:endCxn id="9" idx="0"/>
          </p:cNvCxnSpPr>
          <p:nvPr/>
        </p:nvCxnSpPr>
        <p:spPr>
          <a:xfrm>
            <a:off x="1448780" y="2555776"/>
            <a:ext cx="0" cy="1872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924944" y="2987824"/>
            <a:ext cx="1368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3573016" y="2555776"/>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924944" y="4067944"/>
            <a:ext cx="1368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980728" y="5580112"/>
            <a:ext cx="1080120" cy="576064"/>
          </a:xfrm>
          <a:prstGeom prst="round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メイリオ" pitchFamily="50" charset="-128"/>
                <a:ea typeface="メイリオ" pitchFamily="50" charset="-128"/>
                <a:cs typeface="メイリオ" pitchFamily="50" charset="-128"/>
              </a:rPr>
              <a:t>地域行政</a:t>
            </a:r>
            <a:endParaRPr kumimoji="1" lang="ja-JP" altLang="en-US" sz="1050" dirty="0">
              <a:solidFill>
                <a:schemeClr val="tx1"/>
              </a:solidFill>
              <a:latin typeface="メイリオ" pitchFamily="50" charset="-128"/>
              <a:ea typeface="メイリオ" pitchFamily="50" charset="-128"/>
              <a:cs typeface="メイリオ" pitchFamily="50" charset="-128"/>
            </a:endParaRPr>
          </a:p>
        </p:txBody>
      </p:sp>
      <p:sp>
        <p:nvSpPr>
          <p:cNvPr id="37" name="角丸四角形 36"/>
          <p:cNvSpPr/>
          <p:nvPr/>
        </p:nvSpPr>
        <p:spPr>
          <a:xfrm>
            <a:off x="2204864" y="5580112"/>
            <a:ext cx="1080120" cy="576064"/>
          </a:xfrm>
          <a:prstGeom prst="round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メイリオ" pitchFamily="50" charset="-128"/>
                <a:ea typeface="メイリオ" pitchFamily="50" charset="-128"/>
                <a:cs typeface="メイリオ" pitchFamily="50" charset="-128"/>
              </a:rPr>
              <a:t>地域メディア</a:t>
            </a:r>
            <a:endParaRPr kumimoji="1" lang="ja-JP" altLang="en-US" sz="1050" dirty="0">
              <a:solidFill>
                <a:schemeClr val="tx1"/>
              </a:solidFill>
              <a:latin typeface="メイリオ" pitchFamily="50" charset="-128"/>
              <a:ea typeface="メイリオ" pitchFamily="50" charset="-128"/>
              <a:cs typeface="メイリオ" pitchFamily="50" charset="-128"/>
            </a:endParaRPr>
          </a:p>
        </p:txBody>
      </p:sp>
      <p:sp>
        <p:nvSpPr>
          <p:cNvPr id="38" name="角丸四角形 37"/>
          <p:cNvSpPr/>
          <p:nvPr/>
        </p:nvSpPr>
        <p:spPr>
          <a:xfrm>
            <a:off x="5229200" y="1403648"/>
            <a:ext cx="1080120" cy="576064"/>
          </a:xfrm>
          <a:prstGeom prst="round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メイリオ" pitchFamily="50" charset="-128"/>
                <a:ea typeface="メイリオ" pitchFamily="50" charset="-128"/>
                <a:cs typeface="メイリオ" pitchFamily="50" charset="-128"/>
              </a:rPr>
              <a:t>危機管理協会</a:t>
            </a:r>
            <a:endParaRPr kumimoji="1" lang="ja-JP" altLang="en-US" sz="1050" dirty="0">
              <a:solidFill>
                <a:schemeClr val="tx1"/>
              </a:solidFill>
              <a:latin typeface="メイリオ" pitchFamily="50" charset="-128"/>
              <a:ea typeface="メイリオ" pitchFamily="50" charset="-128"/>
              <a:cs typeface="メイリオ" pitchFamily="50" charset="-128"/>
            </a:endParaRPr>
          </a:p>
        </p:txBody>
      </p:sp>
      <p:cxnSp>
        <p:nvCxnSpPr>
          <p:cNvPr id="40" name="図形 39"/>
          <p:cNvCxnSpPr>
            <a:endCxn id="38" idx="1"/>
          </p:cNvCxnSpPr>
          <p:nvPr/>
        </p:nvCxnSpPr>
        <p:spPr>
          <a:xfrm rot="16200000" flipH="1">
            <a:off x="4869160" y="1331640"/>
            <a:ext cx="504056" cy="21602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a:stCxn id="7" idx="3"/>
            <a:endCxn id="12" idx="1"/>
          </p:cNvCxnSpPr>
          <p:nvPr/>
        </p:nvCxnSpPr>
        <p:spPr>
          <a:xfrm>
            <a:off x="4293096" y="2267744"/>
            <a:ext cx="504056" cy="28803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3695824" y="2517676"/>
            <a:ext cx="936104" cy="415498"/>
          </a:xfrm>
          <a:prstGeom prst="rect">
            <a:avLst/>
          </a:prstGeom>
          <a:noFill/>
        </p:spPr>
        <p:txBody>
          <a:bodyPr wrap="square" rtlCol="0">
            <a:spAutoFit/>
          </a:bodyPr>
          <a:lstStyle/>
          <a:p>
            <a:r>
              <a:rPr kumimoji="1" lang="ja-JP" altLang="en-US" sz="1050" dirty="0" smtClean="0">
                <a:latin typeface="メイリオ" pitchFamily="50" charset="-128"/>
                <a:ea typeface="メイリオ" pitchFamily="50" charset="-128"/>
                <a:cs typeface="メイリオ" pitchFamily="50" charset="-128"/>
              </a:rPr>
              <a:t>全体調整</a:t>
            </a:r>
            <a:endParaRPr kumimoji="1" lang="en-US" altLang="ja-JP" sz="1050" dirty="0" smtClean="0">
              <a:latin typeface="メイリオ" pitchFamily="50" charset="-128"/>
              <a:ea typeface="メイリオ" pitchFamily="50" charset="-128"/>
              <a:cs typeface="メイリオ" pitchFamily="50" charset="-128"/>
            </a:endParaRPr>
          </a:p>
          <a:p>
            <a:r>
              <a:rPr kumimoji="1" lang="ja-JP" altLang="en-US" sz="1050" dirty="0" smtClean="0">
                <a:latin typeface="メイリオ" pitchFamily="50" charset="-128"/>
                <a:ea typeface="メイリオ" pitchFamily="50" charset="-128"/>
                <a:cs typeface="メイリオ" pitchFamily="50" charset="-128"/>
              </a:rPr>
              <a:t>会場選定</a:t>
            </a:r>
            <a:endParaRPr kumimoji="1" lang="ja-JP" altLang="en-US" sz="1050" dirty="0">
              <a:latin typeface="メイリオ" pitchFamily="50" charset="-128"/>
              <a:ea typeface="メイリオ" pitchFamily="50" charset="-128"/>
              <a:cs typeface="メイリオ" pitchFamily="50" charset="-128"/>
            </a:endParaRPr>
          </a:p>
        </p:txBody>
      </p:sp>
      <p:sp>
        <p:nvSpPr>
          <p:cNvPr id="50" name="テキスト ボックス 49"/>
          <p:cNvSpPr txBox="1"/>
          <p:nvPr/>
        </p:nvSpPr>
        <p:spPr>
          <a:xfrm>
            <a:off x="404664" y="2555776"/>
            <a:ext cx="1224136" cy="415498"/>
          </a:xfrm>
          <a:prstGeom prst="rect">
            <a:avLst/>
          </a:prstGeom>
          <a:noFill/>
        </p:spPr>
        <p:txBody>
          <a:bodyPr wrap="square" rtlCol="0">
            <a:spAutoFit/>
          </a:bodyPr>
          <a:lstStyle/>
          <a:p>
            <a:r>
              <a:rPr lang="ja-JP" altLang="en-US" sz="1050" dirty="0" smtClean="0">
                <a:latin typeface="メイリオ" pitchFamily="50" charset="-128"/>
                <a:ea typeface="メイリオ" pitchFamily="50" charset="-128"/>
                <a:cs typeface="メイリオ" pitchFamily="50" charset="-128"/>
              </a:rPr>
              <a:t>全体調整</a:t>
            </a:r>
            <a:endParaRPr lang="en-US" altLang="ja-JP" sz="1050" dirty="0" smtClean="0">
              <a:latin typeface="メイリオ" pitchFamily="50" charset="-128"/>
              <a:ea typeface="メイリオ" pitchFamily="50" charset="-128"/>
              <a:cs typeface="メイリオ" pitchFamily="50" charset="-128"/>
            </a:endParaRPr>
          </a:p>
          <a:p>
            <a:r>
              <a:rPr kumimoji="1" lang="en-US" altLang="ja-JP" sz="1050" dirty="0" smtClean="0">
                <a:latin typeface="メイリオ" pitchFamily="50" charset="-128"/>
                <a:ea typeface="メイリオ" pitchFamily="50" charset="-128"/>
                <a:cs typeface="メイリオ" pitchFamily="50" charset="-128"/>
              </a:rPr>
              <a:t>BS</a:t>
            </a:r>
            <a:r>
              <a:rPr kumimoji="1" lang="ja-JP" altLang="en-US" sz="1050" dirty="0" smtClean="0">
                <a:latin typeface="メイリオ" pitchFamily="50" charset="-128"/>
                <a:ea typeface="メイリオ" pitchFamily="50" charset="-128"/>
                <a:cs typeface="メイリオ" pitchFamily="50" charset="-128"/>
              </a:rPr>
              <a:t>県連盟調整</a:t>
            </a:r>
            <a:endParaRPr kumimoji="1" lang="ja-JP" altLang="en-US" sz="1050" dirty="0">
              <a:latin typeface="メイリオ" pitchFamily="50" charset="-128"/>
              <a:ea typeface="メイリオ" pitchFamily="50" charset="-128"/>
              <a:cs typeface="メイリオ" pitchFamily="50" charset="-128"/>
            </a:endParaRPr>
          </a:p>
        </p:txBody>
      </p:sp>
      <p:sp>
        <p:nvSpPr>
          <p:cNvPr id="51" name="テキスト ボックス 50"/>
          <p:cNvSpPr txBox="1"/>
          <p:nvPr/>
        </p:nvSpPr>
        <p:spPr>
          <a:xfrm>
            <a:off x="476672" y="5004048"/>
            <a:ext cx="1224136" cy="253916"/>
          </a:xfrm>
          <a:prstGeom prst="rect">
            <a:avLst/>
          </a:prstGeom>
          <a:noFill/>
        </p:spPr>
        <p:txBody>
          <a:bodyPr wrap="square" rtlCol="0">
            <a:spAutoFit/>
          </a:bodyPr>
          <a:lstStyle/>
          <a:p>
            <a:r>
              <a:rPr kumimoji="1" lang="ja-JP" altLang="en-US" sz="1050" dirty="0" smtClean="0">
                <a:latin typeface="メイリオ" pitchFamily="50" charset="-128"/>
                <a:ea typeface="メイリオ" pitchFamily="50" charset="-128"/>
                <a:cs typeface="メイリオ" pitchFamily="50" charset="-128"/>
              </a:rPr>
              <a:t>準備・運営</a:t>
            </a:r>
            <a:endParaRPr kumimoji="1" lang="ja-JP" altLang="en-US" sz="1050" dirty="0">
              <a:latin typeface="メイリオ" pitchFamily="50" charset="-128"/>
              <a:ea typeface="メイリオ" pitchFamily="50" charset="-128"/>
              <a:cs typeface="メイリオ" pitchFamily="50" charset="-128"/>
            </a:endParaRPr>
          </a:p>
        </p:txBody>
      </p:sp>
      <p:sp>
        <p:nvSpPr>
          <p:cNvPr id="52" name="テキスト ボックス 51"/>
          <p:cNvSpPr txBox="1"/>
          <p:nvPr/>
        </p:nvSpPr>
        <p:spPr>
          <a:xfrm>
            <a:off x="3429000" y="5004048"/>
            <a:ext cx="1584176" cy="253916"/>
          </a:xfrm>
          <a:prstGeom prst="rect">
            <a:avLst/>
          </a:prstGeom>
          <a:noFill/>
        </p:spPr>
        <p:txBody>
          <a:bodyPr wrap="square" rtlCol="0">
            <a:spAutoFit/>
          </a:bodyPr>
          <a:lstStyle/>
          <a:p>
            <a:r>
              <a:rPr kumimoji="1" lang="ja-JP" altLang="en-US" sz="1050" dirty="0" smtClean="0">
                <a:latin typeface="メイリオ" pitchFamily="50" charset="-128"/>
                <a:ea typeface="メイリオ" pitchFamily="50" charset="-128"/>
                <a:cs typeface="メイリオ" pitchFamily="50" charset="-128"/>
              </a:rPr>
              <a:t>準備・運営サポート</a:t>
            </a:r>
            <a:endParaRPr kumimoji="1" lang="ja-JP" altLang="en-US" sz="1050" dirty="0">
              <a:latin typeface="メイリオ" pitchFamily="50" charset="-128"/>
              <a:ea typeface="メイリオ" pitchFamily="50" charset="-128"/>
              <a:cs typeface="メイリオ" pitchFamily="50" charset="-128"/>
            </a:endParaRPr>
          </a:p>
        </p:txBody>
      </p:sp>
      <p:cxnSp>
        <p:nvCxnSpPr>
          <p:cNvPr id="59" name="カギ線コネクタ 58"/>
          <p:cNvCxnSpPr/>
          <p:nvPr/>
        </p:nvCxnSpPr>
        <p:spPr>
          <a:xfrm rot="16200000" flipH="1">
            <a:off x="1808820" y="5040052"/>
            <a:ext cx="576064" cy="504056"/>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692696" y="6512148"/>
            <a:ext cx="5544616" cy="1938992"/>
          </a:xfrm>
          <a:prstGeom prst="rect">
            <a:avLst/>
          </a:prstGeom>
          <a:noFill/>
        </p:spPr>
        <p:txBody>
          <a:bodyPr wrap="square" rtlCol="0">
            <a:spAutoFit/>
          </a:bodyPr>
          <a:lstStyle/>
          <a:p>
            <a:r>
              <a:rPr kumimoji="1" lang="ja-JP" altLang="en-US" sz="1200" dirty="0" smtClean="0">
                <a:latin typeface="メイリオ" pitchFamily="50" charset="-128"/>
                <a:ea typeface="メイリオ" pitchFamily="50" charset="-128"/>
                <a:cs typeface="メイリオ" pitchFamily="50" charset="-128"/>
              </a:rPr>
              <a:t>イオングループ各社の関わり</a:t>
            </a:r>
            <a:endParaRPr kumimoji="1" lang="en-US" altLang="ja-JP" sz="1200" dirty="0" smtClean="0">
              <a:latin typeface="メイリオ" pitchFamily="50" charset="-128"/>
              <a:ea typeface="メイリオ" pitchFamily="50" charset="-128"/>
              <a:cs typeface="メイリオ" pitchFamily="50" charset="-128"/>
            </a:endParaRPr>
          </a:p>
          <a:p>
            <a:endParaRPr lang="en-US" altLang="ja-JP" sz="1200" dirty="0" smtClean="0">
              <a:latin typeface="メイリオ" pitchFamily="50" charset="-128"/>
              <a:ea typeface="メイリオ" pitchFamily="50" charset="-128"/>
              <a:cs typeface="メイリオ" pitchFamily="50" charset="-128"/>
            </a:endParaRPr>
          </a:p>
          <a:p>
            <a:r>
              <a:rPr kumimoji="1" lang="ja-JP" altLang="en-US" sz="1200" u="sng" dirty="0" smtClean="0">
                <a:latin typeface="メイリオ" pitchFamily="50" charset="-128"/>
                <a:ea typeface="メイリオ" pitchFamily="50" charset="-128"/>
                <a:cs typeface="メイリオ" pitchFamily="50" charset="-128"/>
              </a:rPr>
              <a:t>イオンモール株式会社</a:t>
            </a:r>
            <a:endParaRPr kumimoji="1" lang="en-US" altLang="ja-JP" sz="1200" u="sng"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会場の提供及び全国各店舗の調整。本キャラバンでは、ボーイスカウト日本連盟との共同主催社。</a:t>
            </a:r>
            <a:endParaRPr lang="en-US" altLang="ja-JP" sz="1200" dirty="0" smtClean="0">
              <a:latin typeface="メイリオ" pitchFamily="50" charset="-128"/>
              <a:ea typeface="メイリオ" pitchFamily="50" charset="-128"/>
              <a:cs typeface="メイリオ" pitchFamily="50" charset="-128"/>
            </a:endParaRPr>
          </a:p>
          <a:p>
            <a:r>
              <a:rPr kumimoji="1" lang="ja-JP" altLang="en-US" sz="1200" u="sng" dirty="0" smtClean="0">
                <a:latin typeface="メイリオ" pitchFamily="50" charset="-128"/>
                <a:ea typeface="メイリオ" pitchFamily="50" charset="-128"/>
                <a:cs typeface="メイリオ" pitchFamily="50" charset="-128"/>
              </a:rPr>
              <a:t>イオンタウン株式会社</a:t>
            </a:r>
            <a:endParaRPr kumimoji="1" lang="en-US" altLang="ja-JP" sz="1200" u="sng"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一部の県では、イオンモールが存在せず、イオンタウンで開催となるため、店舗の調整等を行う。</a:t>
            </a:r>
            <a:endParaRPr lang="en-US" altLang="ja-JP" sz="1200" dirty="0" smtClean="0">
              <a:latin typeface="メイリオ" pitchFamily="50" charset="-128"/>
              <a:ea typeface="メイリオ" pitchFamily="50" charset="-128"/>
              <a:cs typeface="メイリオ" pitchFamily="50" charset="-128"/>
            </a:endParaRPr>
          </a:p>
          <a:p>
            <a:r>
              <a:rPr kumimoji="1" lang="ja-JP" altLang="en-US" sz="1200" u="sng" dirty="0" smtClean="0">
                <a:latin typeface="メイリオ" pitchFamily="50" charset="-128"/>
                <a:ea typeface="メイリオ" pitchFamily="50" charset="-128"/>
                <a:cs typeface="メイリオ" pitchFamily="50" charset="-128"/>
              </a:rPr>
              <a:t>イオントップバリュ株式会社</a:t>
            </a:r>
            <a:endParaRPr kumimoji="1" lang="en-US" altLang="ja-JP" sz="1200" u="sng"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本キャラバンでは、ローリング</a:t>
            </a:r>
            <a:r>
              <a:rPr lang="en-US" altLang="ja-JP" sz="1200" dirty="0" smtClean="0">
                <a:latin typeface="メイリオ" pitchFamily="50" charset="-128"/>
                <a:ea typeface="メイリオ" pitchFamily="50" charset="-128"/>
                <a:cs typeface="メイリオ" pitchFamily="50" charset="-128"/>
              </a:rPr>
              <a:t>BOX</a:t>
            </a:r>
            <a:r>
              <a:rPr lang="ja-JP" altLang="en-US" sz="1200" dirty="0" smtClean="0">
                <a:latin typeface="メイリオ" pitchFamily="50" charset="-128"/>
                <a:ea typeface="メイリオ" pitchFamily="50" charset="-128"/>
                <a:cs typeface="メイリオ" pitchFamily="50" charset="-128"/>
              </a:rPr>
              <a:t>の提案、運営を行う</a:t>
            </a:r>
            <a:r>
              <a:rPr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p:txBody>
      </p:sp>
      <p:sp>
        <p:nvSpPr>
          <p:cNvPr id="39" name="正方形/長方形 38"/>
          <p:cNvSpPr/>
          <p:nvPr/>
        </p:nvSpPr>
        <p:spPr>
          <a:xfrm>
            <a:off x="0" y="0"/>
            <a:ext cx="158417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kumimoji="1" lang="ja-JP" altLang="en-US" b="1" dirty="0" smtClean="0">
                <a:latin typeface="メイリオ" pitchFamily="50" charset="-128"/>
                <a:ea typeface="メイリオ" pitchFamily="50" charset="-128"/>
                <a:cs typeface="メイリオ" pitchFamily="50" charset="-128"/>
              </a:rPr>
              <a:t>体制図</a:t>
            </a:r>
            <a:endParaRPr kumimoji="1" lang="ja-JP" altLang="en-US" b="1" dirty="0">
              <a:latin typeface="メイリオ" pitchFamily="50" charset="-128"/>
              <a:ea typeface="メイリオ" pitchFamily="50" charset="-128"/>
              <a:cs typeface="メイリオ" pitchFamily="50" charset="-128"/>
            </a:endParaRPr>
          </a:p>
        </p:txBody>
      </p:sp>
      <p:cxnSp>
        <p:nvCxnSpPr>
          <p:cNvPr id="45" name="直線コネクタ 44"/>
          <p:cNvCxnSpPr/>
          <p:nvPr/>
        </p:nvCxnSpPr>
        <p:spPr>
          <a:xfrm>
            <a:off x="2248406" y="4702064"/>
            <a:ext cx="576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スライド番号プレースホルダ 46"/>
          <p:cNvSpPr>
            <a:spLocks noGrp="1"/>
          </p:cNvSpPr>
          <p:nvPr>
            <p:ph type="sldNum" sz="quarter" idx="12"/>
          </p:nvPr>
        </p:nvSpPr>
        <p:spPr/>
        <p:txBody>
          <a:bodyPr/>
          <a:lstStyle/>
          <a:p>
            <a:fld id="{6368A3E3-6C6B-44E3-AAED-2F6A7AD44A62}" type="slidenum">
              <a:rPr kumimoji="1" lang="ja-JP" altLang="en-US" smtClean="0"/>
              <a:pPr/>
              <a:t>4</a:t>
            </a:fld>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3"/>
          <p:cNvSpPr>
            <a:spLocks noChangeArrowheads="1"/>
          </p:cNvSpPr>
          <p:nvPr/>
        </p:nvSpPr>
        <p:spPr bwMode="auto">
          <a:xfrm>
            <a:off x="404664" y="576134"/>
            <a:ext cx="720080" cy="1512168"/>
          </a:xfrm>
          <a:prstGeom prst="roundRect">
            <a:avLst>
              <a:gd name="adj" fmla="val 16667"/>
            </a:avLst>
          </a:prstGeom>
          <a:solidFill>
            <a:schemeClr val="accent1">
              <a:lumMod val="20000"/>
              <a:lumOff val="80000"/>
            </a:schemeClr>
          </a:solidFill>
          <a:ln w="9525">
            <a:solidFill>
              <a:schemeClr val="accent1">
                <a:lumMod val="20000"/>
                <a:lumOff val="80000"/>
              </a:schemeClr>
            </a:solidFill>
            <a:miter lim="800000"/>
            <a:headEnd/>
            <a:tailEnd/>
          </a:ln>
        </p:spPr>
        <p:txBody>
          <a:bodyPr vert="eaVert" wrap="none" anchor="ctr" anchorCtr="1"/>
          <a:lstStyle/>
          <a:p>
            <a:pPr algn="ctr"/>
            <a:r>
              <a:rPr lang="ja-JP" altLang="en-US" sz="1200" b="0" dirty="0" smtClean="0">
                <a:latin typeface="メイリオ" pitchFamily="50" charset="-128"/>
                <a:ea typeface="メイリオ" pitchFamily="50" charset="-128"/>
                <a:cs typeface="メイリオ" pitchFamily="50" charset="-128"/>
              </a:rPr>
              <a:t>イオンモール</a:t>
            </a:r>
            <a:endParaRPr lang="en-US" altLang="ja-JP" sz="1200" b="0" dirty="0" smtClean="0">
              <a:latin typeface="メイリオ" pitchFamily="50" charset="-128"/>
              <a:ea typeface="メイリオ" pitchFamily="50" charset="-128"/>
              <a:cs typeface="メイリオ" pitchFamily="50" charset="-128"/>
            </a:endParaRPr>
          </a:p>
          <a:p>
            <a:pPr algn="ctr"/>
            <a:r>
              <a:rPr lang="ja-JP" altLang="en-US" sz="1200" b="0" dirty="0" smtClean="0">
                <a:latin typeface="メイリオ" pitchFamily="50" charset="-128"/>
                <a:ea typeface="メイリオ" pitchFamily="50" charset="-128"/>
                <a:cs typeface="メイリオ" pitchFamily="50" charset="-128"/>
              </a:rPr>
              <a:t>現場</a:t>
            </a:r>
            <a:r>
              <a:rPr lang="ja-JP" altLang="en-US" sz="1200" b="0" dirty="0">
                <a:latin typeface="メイリオ" pitchFamily="50" charset="-128"/>
                <a:ea typeface="メイリオ" pitchFamily="50" charset="-128"/>
                <a:cs typeface="メイリオ" pitchFamily="50" charset="-128"/>
              </a:rPr>
              <a:t>担当</a:t>
            </a:r>
            <a:endParaRPr lang="en-US" altLang="ja-JP" sz="1200" b="0" dirty="0">
              <a:latin typeface="メイリオ" pitchFamily="50" charset="-128"/>
              <a:ea typeface="メイリオ" pitchFamily="50" charset="-128"/>
              <a:cs typeface="メイリオ" pitchFamily="50" charset="-128"/>
            </a:endParaRPr>
          </a:p>
        </p:txBody>
      </p:sp>
      <p:sp>
        <p:nvSpPr>
          <p:cNvPr id="5" name="角丸四角形 13"/>
          <p:cNvSpPr>
            <a:spLocks noChangeArrowheads="1"/>
          </p:cNvSpPr>
          <p:nvPr/>
        </p:nvSpPr>
        <p:spPr bwMode="auto">
          <a:xfrm>
            <a:off x="476672" y="2365286"/>
            <a:ext cx="648073" cy="1512168"/>
          </a:xfrm>
          <a:prstGeom prst="roundRect">
            <a:avLst>
              <a:gd name="adj" fmla="val 16667"/>
            </a:avLst>
          </a:prstGeom>
          <a:solidFill>
            <a:srgbClr val="00B0F0"/>
          </a:solidFill>
          <a:ln w="9525">
            <a:noFill/>
            <a:round/>
            <a:headEnd/>
            <a:tailEnd/>
          </a:ln>
        </p:spPr>
        <p:txBody>
          <a:bodyPr vert="eaVert" wrap="none" anchor="ctr" anchorCtr="1"/>
          <a:lstStyle/>
          <a:p>
            <a:pPr algn="ctr"/>
            <a:r>
              <a:rPr lang="ja-JP" altLang="en-US" sz="1400" b="0" dirty="0">
                <a:latin typeface="メイリオ" pitchFamily="50" charset="-128"/>
                <a:ea typeface="メイリオ" pitchFamily="50" charset="-128"/>
                <a:cs typeface="メイリオ" pitchFamily="50" charset="-128"/>
              </a:rPr>
              <a:t>双方協力</a:t>
            </a:r>
            <a:endParaRPr lang="en-US" altLang="ja-JP" sz="1400" b="0" dirty="0">
              <a:latin typeface="メイリオ" pitchFamily="50" charset="-128"/>
              <a:ea typeface="メイリオ" pitchFamily="50" charset="-128"/>
              <a:cs typeface="メイリオ" pitchFamily="50" charset="-128"/>
            </a:endParaRPr>
          </a:p>
        </p:txBody>
      </p:sp>
      <p:sp>
        <p:nvSpPr>
          <p:cNvPr id="6" name="角丸四角形 13"/>
          <p:cNvSpPr>
            <a:spLocks noChangeArrowheads="1"/>
          </p:cNvSpPr>
          <p:nvPr/>
        </p:nvSpPr>
        <p:spPr bwMode="auto">
          <a:xfrm>
            <a:off x="476672" y="4161294"/>
            <a:ext cx="720080" cy="1224136"/>
          </a:xfrm>
          <a:prstGeom prst="roundRect">
            <a:avLst>
              <a:gd name="adj" fmla="val 16667"/>
            </a:avLst>
          </a:prstGeom>
          <a:solidFill>
            <a:schemeClr val="accent1">
              <a:lumMod val="20000"/>
              <a:lumOff val="80000"/>
            </a:schemeClr>
          </a:solidFill>
          <a:ln w="9525">
            <a:noFill/>
            <a:miter lim="800000"/>
            <a:headEnd/>
            <a:tailEnd/>
          </a:ln>
        </p:spPr>
        <p:txBody>
          <a:bodyPr vert="eaVert" wrap="none" anchor="ctr" anchorCtr="1"/>
          <a:lstStyle/>
          <a:p>
            <a:pPr algn="ctr"/>
            <a:r>
              <a:rPr lang="ja-JP" altLang="en-US" sz="1200" b="0" dirty="0" smtClean="0">
                <a:latin typeface="メイリオ" pitchFamily="50" charset="-128"/>
                <a:ea typeface="メイリオ" pitchFamily="50" charset="-128"/>
                <a:cs typeface="メイリオ" pitchFamily="50" charset="-128"/>
              </a:rPr>
              <a:t>ボーイスカウト</a:t>
            </a:r>
            <a:endParaRPr lang="en-US" altLang="ja-JP" sz="1200" b="0" dirty="0" smtClean="0">
              <a:latin typeface="メイリオ" pitchFamily="50" charset="-128"/>
              <a:ea typeface="メイリオ" pitchFamily="50" charset="-128"/>
              <a:cs typeface="メイリオ" pitchFamily="50" charset="-128"/>
            </a:endParaRPr>
          </a:p>
          <a:p>
            <a:pPr algn="ctr"/>
            <a:r>
              <a:rPr lang="ja-JP" altLang="en-US" sz="1200" dirty="0" smtClean="0">
                <a:latin typeface="メイリオ" pitchFamily="50" charset="-128"/>
                <a:ea typeface="メイリオ" pitchFamily="50" charset="-128"/>
                <a:cs typeface="メイリオ" pitchFamily="50" charset="-128"/>
              </a:rPr>
              <a:t>県</a:t>
            </a:r>
            <a:r>
              <a:rPr lang="ja-JP" altLang="en-US" sz="1200" b="0" dirty="0" smtClean="0">
                <a:latin typeface="メイリオ" pitchFamily="50" charset="-128"/>
                <a:ea typeface="メイリオ" pitchFamily="50" charset="-128"/>
                <a:cs typeface="メイリオ" pitchFamily="50" charset="-128"/>
              </a:rPr>
              <a:t>連盟</a:t>
            </a:r>
            <a:endParaRPr lang="en-US" altLang="ja-JP" sz="1200" b="0" dirty="0">
              <a:latin typeface="メイリオ" pitchFamily="50" charset="-128"/>
              <a:ea typeface="メイリオ" pitchFamily="50" charset="-128"/>
              <a:cs typeface="メイリオ" pitchFamily="50" charset="-128"/>
            </a:endParaRPr>
          </a:p>
        </p:txBody>
      </p:sp>
      <p:sp>
        <p:nvSpPr>
          <p:cNvPr id="7" name="正方形/長方形 7"/>
          <p:cNvSpPr>
            <a:spLocks noChangeArrowheads="1"/>
          </p:cNvSpPr>
          <p:nvPr/>
        </p:nvSpPr>
        <p:spPr bwMode="auto">
          <a:xfrm>
            <a:off x="1196752" y="648142"/>
            <a:ext cx="5544616" cy="1631216"/>
          </a:xfrm>
          <a:prstGeom prst="rect">
            <a:avLst/>
          </a:prstGeom>
          <a:noFill/>
          <a:ln w="9525">
            <a:noFill/>
            <a:miter lim="800000"/>
            <a:headEnd/>
            <a:tailEnd/>
          </a:ln>
        </p:spPr>
        <p:txBody>
          <a:bodyPr wrap="square">
            <a:spAutoFit/>
          </a:bodyPr>
          <a:lstStyle/>
          <a:p>
            <a:r>
              <a:rPr lang="ja-JP" altLang="en-US" sz="1200" b="0" dirty="0">
                <a:latin typeface="メイリオ" pitchFamily="50" charset="-128"/>
                <a:ea typeface="メイリオ" pitchFamily="50" charset="-128"/>
                <a:cs typeface="メイリオ" pitchFamily="50" charset="-128"/>
              </a:rPr>
              <a:t>・会場無償提供</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・備品無償提供</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・運営内容確認</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・会場設営・撤去時間の調整</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・イベント用備品</a:t>
            </a:r>
            <a:r>
              <a:rPr lang="ja-JP" altLang="en-US" sz="1200" b="0" dirty="0" smtClean="0">
                <a:latin typeface="メイリオ" pitchFamily="50" charset="-128"/>
                <a:ea typeface="メイリオ" pitchFamily="50" charset="-128"/>
                <a:cs typeface="メイリオ" pitchFamily="50" charset="-128"/>
              </a:rPr>
              <a:t>管理</a:t>
            </a:r>
            <a:endParaRPr lang="en-US" altLang="ja-JP" sz="1200" b="0" dirty="0" smtClean="0">
              <a:latin typeface="メイリオ" pitchFamily="50" charset="-128"/>
              <a:ea typeface="メイリオ" pitchFamily="50" charset="-128"/>
              <a:cs typeface="メイリオ" pitchFamily="50" charset="-128"/>
            </a:endParaRPr>
          </a:p>
          <a:p>
            <a:r>
              <a:rPr lang="ja-JP" altLang="en-US" sz="1200" b="0" dirty="0" smtClean="0">
                <a:latin typeface="メイリオ" pitchFamily="50" charset="-128"/>
                <a:ea typeface="メイリオ" pitchFamily="50" charset="-128"/>
                <a:cs typeface="メイリオ" pitchFamily="50" charset="-128"/>
              </a:rPr>
              <a:t>・</a:t>
            </a:r>
            <a:r>
              <a:rPr lang="ja-JP" altLang="en-US" sz="1200" b="0" dirty="0">
                <a:latin typeface="メイリオ" pitchFamily="50" charset="-128"/>
                <a:ea typeface="メイリオ" pitchFamily="50" charset="-128"/>
                <a:cs typeface="メイリオ" pitchFamily="50" charset="-128"/>
              </a:rPr>
              <a:t>次モールへの配送対応</a:t>
            </a:r>
            <a:r>
              <a:rPr lang="ja-JP" altLang="en-US" sz="1050" b="0" dirty="0">
                <a:latin typeface="メイリオ" pitchFamily="50" charset="-128"/>
                <a:ea typeface="メイリオ" pitchFamily="50" charset="-128"/>
                <a:cs typeface="メイリオ" pitchFamily="50" charset="-128"/>
              </a:rPr>
              <a:t>（イベントバナー・メッセージＢＯＸ</a:t>
            </a:r>
            <a:r>
              <a:rPr lang="en-US" altLang="ja-JP" sz="1050" b="0" dirty="0">
                <a:latin typeface="メイリオ" pitchFamily="50" charset="-128"/>
                <a:ea typeface="メイリオ" pitchFamily="50" charset="-128"/>
                <a:cs typeface="メイリオ" pitchFamily="50" charset="-128"/>
              </a:rPr>
              <a:t>2</a:t>
            </a:r>
            <a:r>
              <a:rPr lang="ja-JP" altLang="en-US" sz="1050" b="0" dirty="0">
                <a:latin typeface="メイリオ" pitchFamily="50" charset="-128"/>
                <a:ea typeface="メイリオ" pitchFamily="50" charset="-128"/>
                <a:cs typeface="メイリオ" pitchFamily="50" charset="-128"/>
              </a:rPr>
              <a:t>種類）</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・告知協力（チラシ・</a:t>
            </a:r>
            <a:r>
              <a:rPr lang="en-US" altLang="ja-JP" sz="1200" b="0" dirty="0">
                <a:latin typeface="メイリオ" pitchFamily="50" charset="-128"/>
                <a:ea typeface="メイリオ" pitchFamily="50" charset="-128"/>
                <a:cs typeface="メイリオ" pitchFamily="50" charset="-128"/>
              </a:rPr>
              <a:t>WEB</a:t>
            </a:r>
            <a:r>
              <a:rPr lang="ja-JP" altLang="en-US" sz="1200" b="0" dirty="0">
                <a:latin typeface="メイリオ" pitchFamily="50" charset="-128"/>
                <a:ea typeface="メイリオ" pitchFamily="50" charset="-128"/>
                <a:cs typeface="メイリオ" pitchFamily="50" charset="-128"/>
              </a:rPr>
              <a:t>等）</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・リリース配信</a:t>
            </a:r>
            <a:endParaRPr lang="en-US" altLang="ja-JP" sz="1200" b="0" dirty="0">
              <a:latin typeface="メイリオ" pitchFamily="50" charset="-128"/>
              <a:ea typeface="メイリオ" pitchFamily="50" charset="-128"/>
              <a:cs typeface="メイリオ" pitchFamily="50" charset="-128"/>
            </a:endParaRPr>
          </a:p>
        </p:txBody>
      </p:sp>
      <p:sp>
        <p:nvSpPr>
          <p:cNvPr id="8" name="正方形/長方形 7"/>
          <p:cNvSpPr>
            <a:spLocks noChangeArrowheads="1"/>
          </p:cNvSpPr>
          <p:nvPr/>
        </p:nvSpPr>
        <p:spPr bwMode="auto">
          <a:xfrm>
            <a:off x="1192336" y="2431499"/>
            <a:ext cx="5188992" cy="1384995"/>
          </a:xfrm>
          <a:prstGeom prst="rect">
            <a:avLst/>
          </a:prstGeom>
          <a:noFill/>
          <a:ln w="9525">
            <a:noFill/>
            <a:miter lim="800000"/>
            <a:headEnd/>
            <a:tailEnd/>
          </a:ln>
        </p:spPr>
        <p:txBody>
          <a:bodyPr wrap="square">
            <a:spAutoFit/>
          </a:bodyPr>
          <a:lstStyle/>
          <a:p>
            <a:r>
              <a:rPr lang="ja-JP" altLang="en-US" sz="1200" b="0" dirty="0">
                <a:latin typeface="メイリオ" pitchFamily="50" charset="-128"/>
                <a:ea typeface="メイリオ" pitchFamily="50" charset="-128"/>
                <a:cs typeface="メイリオ" pitchFamily="50" charset="-128"/>
              </a:rPr>
              <a:t>・地域行政連動の相談</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（地域消防・警察等々との連携の有無）</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・地域ごとの過去の災害への教訓内容の付加の相談</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・イベント時間の</a:t>
            </a:r>
            <a:r>
              <a:rPr lang="ja-JP" altLang="en-US" sz="1200" b="0" dirty="0" smtClean="0">
                <a:latin typeface="メイリオ" pitchFamily="50" charset="-128"/>
                <a:ea typeface="メイリオ" pitchFamily="50" charset="-128"/>
                <a:cs typeface="メイリオ" pitchFamily="50" charset="-128"/>
              </a:rPr>
              <a:t>確定（基本</a:t>
            </a:r>
            <a:r>
              <a:rPr lang="ja-JP" altLang="en-US" sz="1200" b="0" dirty="0">
                <a:latin typeface="メイリオ" pitchFamily="50" charset="-128"/>
                <a:ea typeface="メイリオ" pitchFamily="50" charset="-128"/>
                <a:cs typeface="メイリオ" pitchFamily="50" charset="-128"/>
              </a:rPr>
              <a:t>は</a:t>
            </a:r>
            <a:r>
              <a:rPr lang="en-US" altLang="ja-JP" sz="1200" b="0" dirty="0">
                <a:latin typeface="メイリオ" pitchFamily="50" charset="-128"/>
                <a:ea typeface="メイリオ" pitchFamily="50" charset="-128"/>
                <a:cs typeface="メイリオ" pitchFamily="50" charset="-128"/>
              </a:rPr>
              <a:t>10</a:t>
            </a:r>
            <a:r>
              <a:rPr lang="ja-JP" altLang="en-US" sz="1200" b="0" dirty="0">
                <a:latin typeface="メイリオ" pitchFamily="50" charset="-128"/>
                <a:ea typeface="メイリオ" pitchFamily="50" charset="-128"/>
                <a:cs typeface="メイリオ" pitchFamily="50" charset="-128"/>
              </a:rPr>
              <a:t>時～</a:t>
            </a:r>
            <a:r>
              <a:rPr lang="en-US" altLang="ja-JP" sz="1200" b="0" dirty="0">
                <a:latin typeface="メイリオ" pitchFamily="50" charset="-128"/>
                <a:ea typeface="メイリオ" pitchFamily="50" charset="-128"/>
                <a:cs typeface="メイリオ" pitchFamily="50" charset="-128"/>
              </a:rPr>
              <a:t>17</a:t>
            </a:r>
            <a:r>
              <a:rPr lang="ja-JP" altLang="en-US" sz="1200" b="0" dirty="0">
                <a:latin typeface="メイリオ" pitchFamily="50" charset="-128"/>
                <a:ea typeface="メイリオ" pitchFamily="50" charset="-128"/>
                <a:cs typeface="メイリオ" pitchFamily="50" charset="-128"/>
              </a:rPr>
              <a:t>時予定）</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・当日準備対応</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・地域への協力依頼（小中学生・地域行政</a:t>
            </a:r>
            <a:r>
              <a:rPr lang="en-US" altLang="ja-JP" sz="1200" b="0" dirty="0">
                <a:latin typeface="メイリオ" pitchFamily="50" charset="-128"/>
                <a:ea typeface="メイリオ" pitchFamily="50" charset="-128"/>
                <a:cs typeface="メイリオ" pitchFamily="50" charset="-128"/>
              </a:rPr>
              <a:t>(</a:t>
            </a:r>
            <a:r>
              <a:rPr lang="ja-JP" altLang="en-US" sz="1200" b="0" dirty="0">
                <a:latin typeface="メイリオ" pitchFamily="50" charset="-128"/>
                <a:ea typeface="メイリオ" pitchFamily="50" charset="-128"/>
                <a:cs typeface="メイリオ" pitchFamily="50" charset="-128"/>
              </a:rPr>
              <a:t>防災担当</a:t>
            </a:r>
            <a:r>
              <a:rPr lang="en-US" altLang="ja-JP" sz="1200" b="0" dirty="0">
                <a:latin typeface="メイリオ" pitchFamily="50" charset="-128"/>
                <a:ea typeface="メイリオ" pitchFamily="50" charset="-128"/>
                <a:cs typeface="メイリオ" pitchFamily="50" charset="-128"/>
              </a:rPr>
              <a:t>)</a:t>
            </a:r>
            <a:r>
              <a:rPr lang="ja-JP" altLang="en-US" sz="1200" b="0" dirty="0">
                <a:latin typeface="メイリオ" pitchFamily="50" charset="-128"/>
                <a:ea typeface="メイリオ" pitchFamily="50" charset="-128"/>
                <a:cs typeface="メイリオ" pitchFamily="50" charset="-128"/>
              </a:rPr>
              <a:t>）</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・地域メディアへの取材依頼</a:t>
            </a:r>
            <a:endParaRPr lang="en-US" altLang="ja-JP" sz="1200" b="0" dirty="0">
              <a:latin typeface="メイリオ" pitchFamily="50" charset="-128"/>
              <a:ea typeface="メイリオ" pitchFamily="50" charset="-128"/>
              <a:cs typeface="メイリオ" pitchFamily="50" charset="-128"/>
            </a:endParaRPr>
          </a:p>
        </p:txBody>
      </p:sp>
      <p:sp>
        <p:nvSpPr>
          <p:cNvPr id="9" name="正方形/長方形 7"/>
          <p:cNvSpPr>
            <a:spLocks noChangeArrowheads="1"/>
          </p:cNvSpPr>
          <p:nvPr/>
        </p:nvSpPr>
        <p:spPr bwMode="auto">
          <a:xfrm>
            <a:off x="1233590" y="4161294"/>
            <a:ext cx="3960440" cy="1200329"/>
          </a:xfrm>
          <a:prstGeom prst="rect">
            <a:avLst/>
          </a:prstGeom>
          <a:noFill/>
          <a:ln w="9525">
            <a:noFill/>
            <a:miter lim="800000"/>
            <a:headEnd/>
            <a:tailEnd/>
          </a:ln>
        </p:spPr>
        <p:txBody>
          <a:bodyPr wrap="square">
            <a:spAutoFit/>
          </a:bodyPr>
          <a:lstStyle/>
          <a:p>
            <a:r>
              <a:rPr lang="ja-JP" altLang="en-US" sz="1200" b="0" dirty="0">
                <a:latin typeface="メイリオ" pitchFamily="50" charset="-128"/>
                <a:ea typeface="メイリオ" pitchFamily="50" charset="-128"/>
                <a:cs typeface="メイリオ" pitchFamily="50" charset="-128"/>
              </a:rPr>
              <a:t>・</a:t>
            </a:r>
            <a:r>
              <a:rPr lang="ja-JP" altLang="en-US" sz="1200" b="0" dirty="0" smtClean="0">
                <a:latin typeface="メイリオ" pitchFamily="50" charset="-128"/>
                <a:ea typeface="メイリオ" pitchFamily="50" charset="-128"/>
                <a:cs typeface="メイリオ" pitchFamily="50" charset="-128"/>
              </a:rPr>
              <a:t>スタッフ手配</a:t>
            </a:r>
            <a:endParaRPr lang="en-US" altLang="ja-JP" sz="1200" b="0" dirty="0">
              <a:latin typeface="メイリオ" pitchFamily="50" charset="-128"/>
              <a:ea typeface="メイリオ" pitchFamily="50" charset="-128"/>
              <a:cs typeface="メイリオ" pitchFamily="50" charset="-128"/>
            </a:endParaRPr>
          </a:p>
          <a:p>
            <a:r>
              <a:rPr lang="ja-JP" altLang="en-US" sz="1200" b="0" dirty="0" smtClean="0">
                <a:latin typeface="メイリオ" pitchFamily="50" charset="-128"/>
                <a:ea typeface="メイリオ" pitchFamily="50" charset="-128"/>
                <a:cs typeface="メイリオ" pitchFamily="50" charset="-128"/>
              </a:rPr>
              <a:t>・県連盟プログラムの検討、決定</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・当日の</a:t>
            </a:r>
            <a:r>
              <a:rPr lang="ja-JP" altLang="en-US" sz="1200" b="0" dirty="0" smtClean="0">
                <a:latin typeface="メイリオ" pitchFamily="50" charset="-128"/>
                <a:ea typeface="メイリオ" pitchFamily="50" charset="-128"/>
                <a:cs typeface="メイリオ" pitchFamily="50" charset="-128"/>
              </a:rPr>
              <a:t>運営、管理</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・会場ルールの</a:t>
            </a:r>
            <a:r>
              <a:rPr lang="ja-JP" altLang="en-US" sz="1200" b="0" dirty="0" smtClean="0">
                <a:latin typeface="メイリオ" pitchFamily="50" charset="-128"/>
                <a:ea typeface="メイリオ" pitchFamily="50" charset="-128"/>
                <a:cs typeface="メイリオ" pitchFamily="50" charset="-128"/>
              </a:rPr>
              <a:t>確認、伝達</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a:t>
            </a:r>
            <a:r>
              <a:rPr lang="en-US" altLang="ja-JP" sz="1200" b="0" dirty="0" smtClean="0">
                <a:latin typeface="メイリオ" pitchFamily="50" charset="-128"/>
                <a:ea typeface="メイリオ" pitchFamily="50" charset="-128"/>
                <a:cs typeface="メイリオ" pitchFamily="50" charset="-128"/>
              </a:rPr>
              <a:t>SNS</a:t>
            </a:r>
            <a:r>
              <a:rPr lang="ja-JP" altLang="en-US" sz="1200" b="0" dirty="0" err="1" smtClean="0">
                <a:latin typeface="メイリオ" pitchFamily="50" charset="-128"/>
                <a:ea typeface="メイリオ" pitchFamily="50" charset="-128"/>
                <a:cs typeface="メイリオ" pitchFamily="50" charset="-128"/>
              </a:rPr>
              <a:t>、</a:t>
            </a:r>
            <a:r>
              <a:rPr lang="en-US" altLang="ja-JP" sz="1200" b="0" dirty="0" smtClean="0">
                <a:latin typeface="メイリオ" pitchFamily="50" charset="-128"/>
                <a:ea typeface="メイリオ" pitchFamily="50" charset="-128"/>
                <a:cs typeface="メイリオ" pitchFamily="50" charset="-128"/>
              </a:rPr>
              <a:t>HP</a:t>
            </a:r>
            <a:r>
              <a:rPr lang="ja-JP" altLang="en-US" sz="1200" b="0" dirty="0">
                <a:latin typeface="メイリオ" pitchFamily="50" charset="-128"/>
                <a:ea typeface="メイリオ" pitchFamily="50" charset="-128"/>
                <a:cs typeface="メイリオ" pitchFamily="50" charset="-128"/>
              </a:rPr>
              <a:t>の活用・告知</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・会員拡充</a:t>
            </a:r>
            <a:endParaRPr lang="en-US" altLang="ja-JP" sz="1200" b="0" dirty="0">
              <a:latin typeface="メイリオ" pitchFamily="50" charset="-128"/>
              <a:ea typeface="メイリオ" pitchFamily="50" charset="-128"/>
              <a:cs typeface="メイリオ" pitchFamily="50" charset="-128"/>
            </a:endParaRPr>
          </a:p>
        </p:txBody>
      </p:sp>
      <p:sp>
        <p:nvSpPr>
          <p:cNvPr id="10" name="角丸四角形 13"/>
          <p:cNvSpPr>
            <a:spLocks noChangeArrowheads="1"/>
          </p:cNvSpPr>
          <p:nvPr/>
        </p:nvSpPr>
        <p:spPr bwMode="auto">
          <a:xfrm>
            <a:off x="692696" y="5832718"/>
            <a:ext cx="2160240" cy="576064"/>
          </a:xfrm>
          <a:prstGeom prst="roundRect">
            <a:avLst>
              <a:gd name="adj" fmla="val 16667"/>
            </a:avLst>
          </a:prstGeom>
          <a:solidFill>
            <a:schemeClr val="accent1">
              <a:lumMod val="20000"/>
              <a:lumOff val="80000"/>
            </a:schemeClr>
          </a:solidFill>
          <a:ln w="9525">
            <a:noFill/>
            <a:miter lim="800000"/>
            <a:headEnd/>
            <a:tailEnd/>
          </a:ln>
        </p:spPr>
        <p:txBody>
          <a:bodyPr wrap="none" anchor="ctr" anchorCtr="1"/>
          <a:lstStyle/>
          <a:p>
            <a:pPr algn="ctr"/>
            <a:r>
              <a:rPr lang="ja-JP" altLang="en-US" sz="1200" b="0">
                <a:latin typeface="メイリオ" pitchFamily="50" charset="-128"/>
                <a:ea typeface="メイリオ" pitchFamily="50" charset="-128"/>
                <a:cs typeface="メイリオ" pitchFamily="50" charset="-128"/>
              </a:rPr>
              <a:t>イオンモール本部</a:t>
            </a:r>
            <a:endParaRPr lang="en-US" altLang="ja-JP" sz="1200" b="0">
              <a:latin typeface="メイリオ" pitchFamily="50" charset="-128"/>
              <a:ea typeface="メイリオ" pitchFamily="50" charset="-128"/>
              <a:cs typeface="メイリオ" pitchFamily="50" charset="-128"/>
            </a:endParaRPr>
          </a:p>
        </p:txBody>
      </p:sp>
      <p:sp>
        <p:nvSpPr>
          <p:cNvPr id="11" name="角丸四角形 13"/>
          <p:cNvSpPr>
            <a:spLocks noChangeArrowheads="1"/>
          </p:cNvSpPr>
          <p:nvPr/>
        </p:nvSpPr>
        <p:spPr bwMode="auto">
          <a:xfrm>
            <a:off x="3645024" y="5832718"/>
            <a:ext cx="2520280" cy="576064"/>
          </a:xfrm>
          <a:prstGeom prst="roundRect">
            <a:avLst>
              <a:gd name="adj" fmla="val 16667"/>
            </a:avLst>
          </a:prstGeom>
          <a:solidFill>
            <a:schemeClr val="accent1">
              <a:lumMod val="20000"/>
              <a:lumOff val="80000"/>
            </a:schemeClr>
          </a:solidFill>
          <a:ln w="9525">
            <a:noFill/>
            <a:miter lim="800000"/>
            <a:headEnd/>
            <a:tailEnd/>
          </a:ln>
        </p:spPr>
        <p:txBody>
          <a:bodyPr wrap="none" anchor="ctr" anchorCtr="1"/>
          <a:lstStyle/>
          <a:p>
            <a:pPr algn="ctr"/>
            <a:r>
              <a:rPr lang="ja-JP" altLang="en-US" sz="1200" b="0">
                <a:latin typeface="メイリオ" pitchFamily="50" charset="-128"/>
                <a:ea typeface="メイリオ" pitchFamily="50" charset="-128"/>
                <a:cs typeface="メイリオ" pitchFamily="50" charset="-128"/>
              </a:rPr>
              <a:t>ボーイスカウト日本連盟</a:t>
            </a:r>
            <a:endParaRPr lang="en-US" altLang="ja-JP" sz="1200" b="0">
              <a:latin typeface="メイリオ" pitchFamily="50" charset="-128"/>
              <a:ea typeface="メイリオ" pitchFamily="50" charset="-128"/>
              <a:cs typeface="メイリオ" pitchFamily="50" charset="-128"/>
            </a:endParaRPr>
          </a:p>
        </p:txBody>
      </p:sp>
      <p:sp>
        <p:nvSpPr>
          <p:cNvPr id="12" name="正方形/長方形 7"/>
          <p:cNvSpPr>
            <a:spLocks noChangeArrowheads="1"/>
          </p:cNvSpPr>
          <p:nvPr/>
        </p:nvSpPr>
        <p:spPr bwMode="auto">
          <a:xfrm>
            <a:off x="332656" y="6552798"/>
            <a:ext cx="3024336" cy="1754326"/>
          </a:xfrm>
          <a:prstGeom prst="rect">
            <a:avLst/>
          </a:prstGeom>
          <a:noFill/>
          <a:ln w="9525">
            <a:noFill/>
            <a:miter lim="800000"/>
            <a:headEnd/>
            <a:tailEnd/>
          </a:ln>
        </p:spPr>
        <p:txBody>
          <a:bodyPr wrap="square">
            <a:spAutoFit/>
          </a:bodyPr>
          <a:lstStyle/>
          <a:p>
            <a:r>
              <a:rPr lang="ja-JP" altLang="en-US" sz="1200" b="0" dirty="0">
                <a:latin typeface="メイリオ" pitchFamily="50" charset="-128"/>
                <a:ea typeface="メイリオ" pitchFamily="50" charset="-128"/>
                <a:cs typeface="メイリオ" pitchFamily="50" charset="-128"/>
              </a:rPr>
              <a:t>・会場調整・全体調整・モールへの共有</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・告知データ・つなぐ企画調整手配</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・グループ内調整（イオン㈱・トップバリュ様・　イオンファンタジー様調整</a:t>
            </a:r>
            <a:r>
              <a:rPr lang="en-US" altLang="ja-JP" sz="1200" b="0" dirty="0">
                <a:latin typeface="メイリオ" pitchFamily="50" charset="-128"/>
                <a:ea typeface="メイリオ" pitchFamily="50" charset="-128"/>
                <a:cs typeface="メイリオ" pitchFamily="50" charset="-128"/>
              </a:rPr>
              <a:t>(</a:t>
            </a:r>
            <a:r>
              <a:rPr lang="ja-JP" altLang="en-US" sz="1200" b="0" dirty="0">
                <a:latin typeface="メイリオ" pitchFamily="50" charset="-128"/>
                <a:ea typeface="メイリオ" pitchFamily="50" charset="-128"/>
                <a:cs typeface="メイリオ" pitchFamily="50" charset="-128"/>
              </a:rPr>
              <a:t>仮</a:t>
            </a:r>
            <a:r>
              <a:rPr lang="en-US" altLang="ja-JP" sz="1200" b="0" dirty="0">
                <a:latin typeface="メイリオ" pitchFamily="50" charset="-128"/>
                <a:ea typeface="メイリオ" pitchFamily="50" charset="-128"/>
                <a:cs typeface="メイリオ" pitchFamily="50" charset="-128"/>
              </a:rPr>
              <a:t>)</a:t>
            </a:r>
            <a:r>
              <a:rPr lang="ja-JP" altLang="en-US" sz="1200" b="0" dirty="0">
                <a:latin typeface="メイリオ" pitchFamily="50" charset="-128"/>
                <a:ea typeface="メイリオ" pitchFamily="50" charset="-128"/>
                <a:cs typeface="メイリオ" pitchFamily="50" charset="-128"/>
              </a:rPr>
              <a:t>）</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・復興庁申請（仮）</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・リリース（全体・個別用）</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・メディア向けイベント調整（</a:t>
            </a:r>
            <a:r>
              <a:rPr lang="en-US" altLang="ja-JP" sz="1200" b="0" dirty="0">
                <a:latin typeface="メイリオ" pitchFamily="50" charset="-128"/>
                <a:ea typeface="メイリオ" pitchFamily="50" charset="-128"/>
                <a:cs typeface="メイリオ" pitchFamily="50" charset="-128"/>
              </a:rPr>
              <a:t>9/1</a:t>
            </a:r>
            <a:r>
              <a:rPr lang="ja-JP" altLang="en-US" sz="1200" b="0" dirty="0">
                <a:latin typeface="メイリオ" pitchFamily="50" charset="-128"/>
                <a:ea typeface="メイリオ" pitchFamily="50" charset="-128"/>
                <a:cs typeface="メイリオ" pitchFamily="50" charset="-128"/>
              </a:rPr>
              <a:t>想定）</a:t>
            </a:r>
          </a:p>
        </p:txBody>
      </p:sp>
      <p:sp>
        <p:nvSpPr>
          <p:cNvPr id="13" name="正方形/長方形 7"/>
          <p:cNvSpPr>
            <a:spLocks noChangeArrowheads="1"/>
          </p:cNvSpPr>
          <p:nvPr/>
        </p:nvSpPr>
        <p:spPr bwMode="auto">
          <a:xfrm>
            <a:off x="3573016" y="6552798"/>
            <a:ext cx="2808312" cy="2123658"/>
          </a:xfrm>
          <a:prstGeom prst="rect">
            <a:avLst/>
          </a:prstGeom>
          <a:noFill/>
          <a:ln w="9525">
            <a:noFill/>
            <a:miter lim="800000"/>
            <a:headEnd/>
            <a:tailEnd/>
          </a:ln>
        </p:spPr>
        <p:txBody>
          <a:bodyPr wrap="square">
            <a:spAutoFit/>
          </a:bodyPr>
          <a:lstStyle/>
          <a:p>
            <a:r>
              <a:rPr lang="ja-JP" altLang="en-US" sz="1200" b="0" dirty="0">
                <a:latin typeface="メイリオ" pitchFamily="50" charset="-128"/>
                <a:ea typeface="メイリオ" pitchFamily="50" charset="-128"/>
                <a:cs typeface="メイリオ" pitchFamily="50" charset="-128"/>
              </a:rPr>
              <a:t>・会場調整・全体調整・</a:t>
            </a:r>
            <a:r>
              <a:rPr lang="ja-JP" altLang="en-US" sz="1200" b="0" dirty="0" smtClean="0">
                <a:latin typeface="メイリオ" pitchFamily="50" charset="-128"/>
                <a:ea typeface="メイリオ" pitchFamily="50" charset="-128"/>
                <a:cs typeface="メイリオ" pitchFamily="50" charset="-128"/>
              </a:rPr>
              <a:t>各連盟へ</a:t>
            </a:r>
            <a:r>
              <a:rPr lang="ja-JP" altLang="en-US" sz="1200" b="0" dirty="0">
                <a:latin typeface="メイリオ" pitchFamily="50" charset="-128"/>
                <a:ea typeface="メイリオ" pitchFamily="50" charset="-128"/>
                <a:cs typeface="メイリオ" pitchFamily="50" charset="-128"/>
              </a:rPr>
              <a:t>の共有</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・イベント基本内容調整</a:t>
            </a:r>
            <a:r>
              <a:rPr lang="ja-JP" altLang="en-US" sz="1200" b="0" dirty="0" smtClean="0">
                <a:latin typeface="メイリオ" pitchFamily="50" charset="-128"/>
                <a:ea typeface="メイリオ" pitchFamily="50" charset="-128"/>
                <a:cs typeface="メイリオ" pitchFamily="50" charset="-128"/>
              </a:rPr>
              <a:t>（防災</a:t>
            </a:r>
            <a:r>
              <a:rPr lang="ja-JP" altLang="en-US" sz="1200" b="0" dirty="0">
                <a:latin typeface="メイリオ" pitchFamily="50" charset="-128"/>
                <a:ea typeface="メイリオ" pitchFamily="50" charset="-128"/>
                <a:cs typeface="メイリオ" pitchFamily="50" charset="-128"/>
              </a:rPr>
              <a:t>系スキル体験）</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・文科省様後援依頼</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a:t>
            </a:r>
            <a:r>
              <a:rPr lang="ja-JP" altLang="en-US" sz="1200" b="0" dirty="0" smtClean="0">
                <a:latin typeface="メイリオ" pitchFamily="50" charset="-128"/>
                <a:ea typeface="メイリオ" pitchFamily="50" charset="-128"/>
                <a:cs typeface="メイリオ" pitchFamily="50" charset="-128"/>
              </a:rPr>
              <a:t>ボーイスカウト活動</a:t>
            </a:r>
            <a:r>
              <a:rPr lang="ja-JP" altLang="en-US" sz="1200" b="0" dirty="0">
                <a:latin typeface="メイリオ" pitchFamily="50" charset="-128"/>
                <a:ea typeface="メイリオ" pitchFamily="50" charset="-128"/>
                <a:cs typeface="メイリオ" pitchFamily="50" charset="-128"/>
              </a:rPr>
              <a:t>報告パネル作成（仮）</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・リリース（全体・個別用）</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・活動ＨＰ連携</a:t>
            </a:r>
            <a:endParaRPr lang="en-US" altLang="ja-JP" sz="1200" b="0" dirty="0">
              <a:latin typeface="メイリオ" pitchFamily="50" charset="-128"/>
              <a:ea typeface="メイリオ" pitchFamily="50" charset="-128"/>
              <a:cs typeface="メイリオ" pitchFamily="50" charset="-128"/>
            </a:endParaRPr>
          </a:p>
          <a:p>
            <a:r>
              <a:rPr lang="ja-JP" altLang="en-US" sz="1200" b="0" dirty="0">
                <a:latin typeface="メイリオ" pitchFamily="50" charset="-128"/>
                <a:ea typeface="メイリオ" pitchFamily="50" charset="-128"/>
                <a:cs typeface="メイリオ" pitchFamily="50" charset="-128"/>
              </a:rPr>
              <a:t>・防災キャラバンチェックリスト・</a:t>
            </a:r>
            <a:r>
              <a:rPr lang="en-US" altLang="ja-JP" sz="1200" b="0" dirty="0">
                <a:latin typeface="メイリオ" pitchFamily="50" charset="-128"/>
                <a:ea typeface="メイリオ" pitchFamily="50" charset="-128"/>
                <a:cs typeface="メイリオ" pitchFamily="50" charset="-128"/>
              </a:rPr>
              <a:t>Q</a:t>
            </a:r>
            <a:r>
              <a:rPr lang="ja-JP" altLang="en-US" sz="1200" b="0" dirty="0">
                <a:latin typeface="メイリオ" pitchFamily="50" charset="-128"/>
                <a:ea typeface="メイリオ" pitchFamily="50" charset="-128"/>
                <a:cs typeface="メイリオ" pitchFamily="50" charset="-128"/>
              </a:rPr>
              <a:t>＆</a:t>
            </a:r>
            <a:r>
              <a:rPr lang="en-US" altLang="ja-JP" sz="1200" b="0" dirty="0">
                <a:latin typeface="メイリオ" pitchFamily="50" charset="-128"/>
                <a:ea typeface="メイリオ" pitchFamily="50" charset="-128"/>
                <a:cs typeface="メイリオ" pitchFamily="50" charset="-128"/>
              </a:rPr>
              <a:t>A</a:t>
            </a:r>
            <a:r>
              <a:rPr lang="ja-JP" altLang="en-US" sz="1200" b="0" dirty="0">
                <a:latin typeface="メイリオ" pitchFamily="50" charset="-128"/>
                <a:ea typeface="メイリオ" pitchFamily="50" charset="-128"/>
                <a:cs typeface="メイリオ" pitchFamily="50" charset="-128"/>
              </a:rPr>
              <a:t>作成</a:t>
            </a:r>
            <a:endParaRPr lang="en-US" altLang="ja-JP" sz="1200" b="0" dirty="0">
              <a:latin typeface="メイリオ" pitchFamily="50" charset="-128"/>
              <a:ea typeface="メイリオ" pitchFamily="50" charset="-128"/>
              <a:cs typeface="メイリオ" pitchFamily="50" charset="-128"/>
            </a:endParaRPr>
          </a:p>
        </p:txBody>
      </p:sp>
      <p:cxnSp>
        <p:nvCxnSpPr>
          <p:cNvPr id="17" name="直線コネクタ 16"/>
          <p:cNvCxnSpPr/>
          <p:nvPr/>
        </p:nvCxnSpPr>
        <p:spPr>
          <a:xfrm>
            <a:off x="476672" y="2232318"/>
            <a:ext cx="583264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76672" y="4017278"/>
            <a:ext cx="583264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18200" y="5544686"/>
            <a:ext cx="583264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429000" y="5832718"/>
            <a:ext cx="0" cy="2736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0" y="0"/>
            <a:ext cx="158417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kumimoji="1" lang="ja-JP" altLang="en-US" b="1" dirty="0" smtClean="0">
                <a:latin typeface="メイリオ" pitchFamily="50" charset="-128"/>
                <a:ea typeface="メイリオ" pitchFamily="50" charset="-128"/>
                <a:cs typeface="メイリオ" pitchFamily="50" charset="-128"/>
              </a:rPr>
              <a:t>役割分担</a:t>
            </a:r>
            <a:endParaRPr kumimoji="1" lang="ja-JP" altLang="en-US" b="1" dirty="0">
              <a:latin typeface="メイリオ" pitchFamily="50" charset="-128"/>
              <a:ea typeface="メイリオ" pitchFamily="50" charset="-128"/>
              <a:cs typeface="メイリオ" pitchFamily="50" charset="-128"/>
            </a:endParaRPr>
          </a:p>
        </p:txBody>
      </p:sp>
      <p:sp>
        <p:nvSpPr>
          <p:cNvPr id="23" name="スライド番号プレースホルダ 22"/>
          <p:cNvSpPr>
            <a:spLocks noGrp="1"/>
          </p:cNvSpPr>
          <p:nvPr>
            <p:ph type="sldNum" sz="quarter" idx="12"/>
          </p:nvPr>
        </p:nvSpPr>
        <p:spPr/>
        <p:txBody>
          <a:bodyPr/>
          <a:lstStyle/>
          <a:p>
            <a:fld id="{6368A3E3-6C6B-44E3-AAED-2F6A7AD44A62}" type="slidenum">
              <a:rPr kumimoji="1" lang="ja-JP" altLang="en-US" smtClean="0"/>
              <a:pPr/>
              <a:t>5</a:t>
            </a:fld>
            <a:endParaRPr kumimoji="1"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12"/>
          </p:nvPr>
        </p:nvSpPr>
        <p:spPr/>
        <p:txBody>
          <a:bodyPr/>
          <a:lstStyle/>
          <a:p>
            <a:fld id="{6368A3E3-6C6B-44E3-AAED-2F6A7AD44A62}" type="slidenum">
              <a:rPr kumimoji="1" lang="ja-JP" altLang="en-US" smtClean="0"/>
              <a:pPr/>
              <a:t>6</a:t>
            </a:fld>
            <a:endParaRPr kumimoji="1" lang="ja-JP" altLang="en-US"/>
          </a:p>
        </p:txBody>
      </p:sp>
      <p:pic>
        <p:nvPicPr>
          <p:cNvPr id="7" name="図 6"/>
          <p:cNvPicPr/>
          <p:nvPr/>
        </p:nvPicPr>
        <p:blipFill>
          <a:blip r:embed="rId2" cstate="print"/>
          <a:srcRect/>
          <a:stretch>
            <a:fillRect/>
          </a:stretch>
        </p:blipFill>
        <p:spPr bwMode="auto">
          <a:xfrm>
            <a:off x="980728" y="395536"/>
            <a:ext cx="5037556" cy="82246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92696" y="6156176"/>
            <a:ext cx="3312368" cy="1969722"/>
          </a:xfrm>
          <a:prstGeom prst="rect">
            <a:avLst/>
          </a:prstGeom>
          <a:noFill/>
        </p:spPr>
        <p:txBody>
          <a:bodyPr wrap="square" lIns="91388" tIns="45696" rIns="91388" bIns="45696" rtlCol="0">
            <a:spAutoFit/>
          </a:bodyPr>
          <a:lstStyle/>
          <a:p>
            <a:pPr fontAlgn="base"/>
            <a:r>
              <a:rPr lang="ja-JP" altLang="en-US" sz="1100" b="1" dirty="0">
                <a:latin typeface="メイリオ" pitchFamily="50" charset="-128"/>
                <a:ea typeface="メイリオ" pitchFamily="50" charset="-128"/>
                <a:cs typeface="メイリオ" pitchFamily="50" charset="-128"/>
              </a:rPr>
              <a:t>お車でのアクセス</a:t>
            </a:r>
          </a:p>
          <a:p>
            <a:pPr fontAlgn="base"/>
            <a:r>
              <a:rPr lang="ja-JP" altLang="en-US" sz="1100" dirty="0">
                <a:latin typeface="メイリオ" pitchFamily="50" charset="-128"/>
                <a:ea typeface="メイリオ" pitchFamily="50" charset="-128"/>
                <a:cs typeface="メイリオ" pitchFamily="50" charset="-128"/>
              </a:rPr>
              <a:t>太白方面からのお客さまは、県道仙台館腰線または県道仙台岩沼線から仙台空港線（愛島バイパス）を経由するルートが便利です。</a:t>
            </a:r>
          </a:p>
          <a:p>
            <a:pPr fontAlgn="base"/>
            <a:r>
              <a:rPr lang="ja-JP" altLang="en-US" sz="1100" dirty="0">
                <a:latin typeface="メイリオ" pitchFamily="50" charset="-128"/>
                <a:ea typeface="メイリオ" pitchFamily="50" charset="-128"/>
                <a:cs typeface="メイリオ" pitchFamily="50" charset="-128"/>
              </a:rPr>
              <a:t>亘理方面・山元町方面からのお客さまは、県道塩釜亘理線をご利用ください。</a:t>
            </a:r>
          </a:p>
          <a:p>
            <a:pPr fontAlgn="base"/>
            <a:r>
              <a:rPr lang="ja-JP" altLang="en-US" sz="1100" dirty="0">
                <a:latin typeface="メイリオ" pitchFamily="50" charset="-128"/>
                <a:ea typeface="メイリオ" pitchFamily="50" charset="-128"/>
                <a:cs typeface="メイリオ" pitchFamily="50" charset="-128"/>
              </a:rPr>
              <a:t>白石・大河原町・白石市方面からのお客さまは、県道仙台岩沼線をご利用ください。</a:t>
            </a:r>
          </a:p>
          <a:p>
            <a:pPr fontAlgn="base"/>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お急ぎの方は仙台南部道路・仙台東部道路をご利用ください。（名取Ｉ</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Ｃ</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下車約</a:t>
            </a:r>
            <a:r>
              <a:rPr lang="en-US" altLang="ja-JP" sz="1100" dirty="0">
                <a:latin typeface="メイリオ" pitchFamily="50" charset="-128"/>
                <a:ea typeface="メイリオ" pitchFamily="50" charset="-128"/>
                <a:cs typeface="メイリオ" pitchFamily="50" charset="-128"/>
              </a:rPr>
              <a:t>4km</a:t>
            </a:r>
            <a:r>
              <a:rPr lang="ja-JP" altLang="en-US" sz="1100" dirty="0">
                <a:latin typeface="メイリオ" pitchFamily="50" charset="-128"/>
                <a:ea typeface="メイリオ" pitchFamily="50" charset="-128"/>
                <a:cs typeface="メイリオ" pitchFamily="50" charset="-128"/>
              </a:rPr>
              <a:t>）。</a:t>
            </a:r>
          </a:p>
          <a:p>
            <a:endParaRPr lang="ja-JP" altLang="en-US" sz="1100" dirty="0">
              <a:latin typeface="メイリオ" pitchFamily="50" charset="-128"/>
              <a:ea typeface="メイリオ" pitchFamily="50" charset="-128"/>
              <a:cs typeface="メイリオ" pitchFamily="50" charset="-128"/>
            </a:endParaRPr>
          </a:p>
        </p:txBody>
      </p:sp>
      <p:pic>
        <p:nvPicPr>
          <p:cNvPr id="2050" name="Picture 2" descr="C:\Users\yamada\Desktop\an2.JPG"/>
          <p:cNvPicPr>
            <a:picLocks noChangeAspect="1" noChangeArrowheads="1"/>
          </p:cNvPicPr>
          <p:nvPr/>
        </p:nvPicPr>
        <p:blipFill>
          <a:blip r:embed="rId2" cstate="print"/>
          <a:srcRect/>
          <a:stretch>
            <a:fillRect/>
          </a:stretch>
        </p:blipFill>
        <p:spPr bwMode="auto">
          <a:xfrm>
            <a:off x="836712" y="4283968"/>
            <a:ext cx="2542083" cy="1742437"/>
          </a:xfrm>
          <a:prstGeom prst="rect">
            <a:avLst/>
          </a:prstGeom>
          <a:noFill/>
        </p:spPr>
      </p:pic>
      <p:pic>
        <p:nvPicPr>
          <p:cNvPr id="2051" name="Picture 3" descr="C:\Users\yamada\Desktop\ae.JPG"/>
          <p:cNvPicPr>
            <a:picLocks noChangeAspect="1" noChangeArrowheads="1"/>
          </p:cNvPicPr>
          <p:nvPr/>
        </p:nvPicPr>
        <p:blipFill>
          <a:blip r:embed="rId3" cstate="print"/>
          <a:srcRect l="7348" r="16565"/>
          <a:stretch>
            <a:fillRect/>
          </a:stretch>
        </p:blipFill>
        <p:spPr bwMode="auto">
          <a:xfrm>
            <a:off x="3501008" y="3275856"/>
            <a:ext cx="2520280" cy="1617562"/>
          </a:xfrm>
          <a:prstGeom prst="rect">
            <a:avLst/>
          </a:prstGeom>
          <a:noFill/>
        </p:spPr>
      </p:pic>
      <p:pic>
        <p:nvPicPr>
          <p:cNvPr id="2052" name="Picture 4" descr="C:\Users\yamada\Desktop\an.JPG"/>
          <p:cNvPicPr>
            <a:picLocks noChangeAspect="1" noChangeArrowheads="1"/>
          </p:cNvPicPr>
          <p:nvPr/>
        </p:nvPicPr>
        <p:blipFill>
          <a:blip r:embed="rId4" cstate="print"/>
          <a:srcRect/>
          <a:stretch>
            <a:fillRect/>
          </a:stretch>
        </p:blipFill>
        <p:spPr bwMode="auto">
          <a:xfrm>
            <a:off x="4221088" y="5076056"/>
            <a:ext cx="2160232" cy="3024324"/>
          </a:xfrm>
          <a:prstGeom prst="rect">
            <a:avLst/>
          </a:prstGeom>
          <a:noFill/>
        </p:spPr>
      </p:pic>
      <p:sp>
        <p:nvSpPr>
          <p:cNvPr id="9" name="テキスト ボックス 8"/>
          <p:cNvSpPr txBox="1"/>
          <p:nvPr/>
        </p:nvSpPr>
        <p:spPr>
          <a:xfrm>
            <a:off x="4869160" y="3203848"/>
            <a:ext cx="1440160" cy="276950"/>
          </a:xfrm>
          <a:prstGeom prst="rect">
            <a:avLst/>
          </a:prstGeom>
          <a:solidFill>
            <a:schemeClr val="bg1"/>
          </a:solidFill>
          <a:ln>
            <a:solidFill>
              <a:schemeClr val="tx1"/>
            </a:solidFill>
          </a:ln>
        </p:spPr>
        <p:txBody>
          <a:bodyPr wrap="square" lIns="91388" tIns="45696" rIns="91388" bIns="45696" rtlCol="0">
            <a:spAutoFit/>
          </a:bodyPr>
          <a:lstStyle/>
          <a:p>
            <a:pPr algn="ctr"/>
            <a:r>
              <a:rPr lang="ja-JP" altLang="en-US" sz="1200" b="1" dirty="0" smtClean="0">
                <a:solidFill>
                  <a:sysClr val="windowText" lastClr="000000"/>
                </a:solidFill>
                <a:latin typeface="メイリオ" pitchFamily="50" charset="-128"/>
                <a:ea typeface="メイリオ" pitchFamily="50" charset="-128"/>
                <a:cs typeface="メイリオ" pitchFamily="50" charset="-128"/>
              </a:rPr>
              <a:t>イオンモール名取</a:t>
            </a:r>
            <a:endParaRPr lang="ja-JP" altLang="en-US" sz="1200" b="1" dirty="0">
              <a:solidFill>
                <a:sysClr val="windowText" lastClr="000000"/>
              </a:solidFill>
              <a:latin typeface="メイリオ" pitchFamily="50" charset="-128"/>
              <a:ea typeface="メイリオ" pitchFamily="50" charset="-128"/>
              <a:cs typeface="メイリオ" pitchFamily="50" charset="-128"/>
            </a:endParaRPr>
          </a:p>
        </p:txBody>
      </p:sp>
      <p:sp>
        <p:nvSpPr>
          <p:cNvPr id="11" name="正方形/長方形 10"/>
          <p:cNvSpPr/>
          <p:nvPr/>
        </p:nvSpPr>
        <p:spPr>
          <a:xfrm>
            <a:off x="0" y="0"/>
            <a:ext cx="158417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kumimoji="1" lang="ja-JP" altLang="en-US" b="1" dirty="0" smtClean="0">
                <a:latin typeface="メイリオ" pitchFamily="50" charset="-128"/>
                <a:ea typeface="メイリオ" pitchFamily="50" charset="-128"/>
                <a:cs typeface="メイリオ" pitchFamily="50" charset="-128"/>
              </a:rPr>
              <a:t>実施会場</a:t>
            </a:r>
            <a:endParaRPr kumimoji="1" lang="ja-JP" altLang="en-US" b="1" dirty="0">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548680" y="3275856"/>
            <a:ext cx="2736304" cy="646282"/>
          </a:xfrm>
          <a:prstGeom prst="rect">
            <a:avLst/>
          </a:prstGeom>
          <a:solidFill>
            <a:schemeClr val="bg1"/>
          </a:solidFill>
          <a:ln>
            <a:solidFill>
              <a:schemeClr val="tx1"/>
            </a:solidFill>
          </a:ln>
        </p:spPr>
        <p:txBody>
          <a:bodyPr wrap="square" lIns="91388" tIns="45696" rIns="91388" bIns="45696" rtlCol="0">
            <a:spAutoFit/>
          </a:bodyPr>
          <a:lstStyle/>
          <a:p>
            <a:r>
              <a:rPr lang="ja-JP" altLang="en-US" sz="1200" dirty="0" smtClean="0">
                <a:solidFill>
                  <a:srgbClr val="FF0000"/>
                </a:solidFill>
                <a:latin typeface="メイリオ" pitchFamily="50" charset="-128"/>
                <a:ea typeface="メイリオ" pitchFamily="50" charset="-128"/>
                <a:cs typeface="メイリオ" pitchFamily="50" charset="-128"/>
              </a:rPr>
              <a:t>例として、宮城県名取店の情報を掲載しております。</a:t>
            </a:r>
            <a:r>
              <a:rPr kumimoji="1" lang="ja-JP" altLang="en-US" sz="1200" dirty="0" smtClean="0">
                <a:solidFill>
                  <a:srgbClr val="FF0000"/>
                </a:solidFill>
                <a:latin typeface="メイリオ" pitchFamily="50" charset="-128"/>
                <a:ea typeface="メイリオ" pitchFamily="50" charset="-128"/>
                <a:cs typeface="メイリオ" pitchFamily="50" charset="-128"/>
              </a:rPr>
              <a:t>会場ごとの情報に差し替えをお願いします。</a:t>
            </a:r>
            <a:endParaRPr kumimoji="1" lang="ja-JP" altLang="en-US" sz="1200" dirty="0">
              <a:solidFill>
                <a:srgbClr val="FF0000"/>
              </a:solidFill>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548680" y="683568"/>
            <a:ext cx="3168352" cy="307777"/>
          </a:xfrm>
          <a:prstGeom prst="rect">
            <a:avLst/>
          </a:prstGeom>
          <a:noFill/>
        </p:spPr>
        <p:txBody>
          <a:bodyPr wrap="square" rtlCol="0">
            <a:spAutoFit/>
          </a:bodyPr>
          <a:lstStyle/>
          <a:p>
            <a:r>
              <a:rPr kumimoji="1" lang="ja-JP" altLang="en-US" sz="1400" dirty="0" smtClean="0">
                <a:latin typeface="メイリオ" pitchFamily="50" charset="-128"/>
                <a:ea typeface="メイリオ" pitchFamily="50" charset="-128"/>
                <a:cs typeface="メイリオ" pitchFamily="50" charset="-128"/>
              </a:rPr>
              <a:t>全国のイオンモール等</a:t>
            </a:r>
            <a:endParaRPr kumimoji="1" lang="ja-JP" altLang="en-US" sz="1400" dirty="0">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620688" y="971600"/>
            <a:ext cx="5472608" cy="1446550"/>
          </a:xfrm>
          <a:prstGeom prst="rect">
            <a:avLst/>
          </a:prstGeom>
          <a:noFill/>
        </p:spPr>
        <p:txBody>
          <a:bodyPr wrap="square" rtlCol="0">
            <a:spAutoFit/>
          </a:bodyPr>
          <a:lstStyle/>
          <a:p>
            <a:r>
              <a:rPr kumimoji="1" lang="ja-JP" altLang="en-US" sz="1400" dirty="0" smtClean="0">
                <a:latin typeface="メイリオ" pitchFamily="50" charset="-128"/>
                <a:ea typeface="メイリオ" pitchFamily="50" charset="-128"/>
                <a:cs typeface="メイリオ" pitchFamily="50" charset="-128"/>
              </a:rPr>
              <a:t>各県にあるイオンモール等から、イオン様に会場の選定をいただいております。</a:t>
            </a:r>
            <a:endParaRPr kumimoji="1" lang="en-US" altLang="ja-JP" sz="1400" dirty="0" smtClean="0">
              <a:latin typeface="メイリオ" pitchFamily="50" charset="-128"/>
              <a:ea typeface="メイリオ" pitchFamily="50" charset="-128"/>
              <a:cs typeface="メイリオ" pitchFamily="50" charset="-128"/>
            </a:endParaRPr>
          </a:p>
          <a:p>
            <a:r>
              <a:rPr lang="ja-JP" altLang="en-US" sz="1400" dirty="0" smtClean="0">
                <a:latin typeface="メイリオ" pitchFamily="50" charset="-128"/>
                <a:ea typeface="メイリオ" pitchFamily="50" charset="-128"/>
                <a:cs typeface="メイリオ" pitchFamily="50" charset="-128"/>
              </a:rPr>
              <a:t>また、イオン様からの希望により、１県で複数会場の選定がある場合もございます。</a:t>
            </a:r>
            <a:endParaRPr lang="en-US" altLang="ja-JP" sz="1400" dirty="0" smtClean="0">
              <a:latin typeface="メイリオ" pitchFamily="50" charset="-128"/>
              <a:ea typeface="メイリオ" pitchFamily="50" charset="-128"/>
              <a:cs typeface="メイリオ" pitchFamily="50" charset="-128"/>
            </a:endParaRPr>
          </a:p>
          <a:p>
            <a:pPr algn="ctr"/>
            <a:endParaRPr kumimoji="1" lang="en-US" altLang="ja-JP" sz="1600" b="1" u="sng" dirty="0" smtClean="0">
              <a:solidFill>
                <a:srgbClr val="FF0000"/>
              </a:solidFill>
              <a:latin typeface="メイリオ" pitchFamily="50" charset="-128"/>
              <a:ea typeface="メイリオ" pitchFamily="50" charset="-128"/>
              <a:cs typeface="メイリオ" pitchFamily="50" charset="-128"/>
            </a:endParaRPr>
          </a:p>
          <a:p>
            <a:pPr algn="ctr"/>
            <a:r>
              <a:rPr kumimoji="1" lang="ja-JP" altLang="en-US" sz="1600" b="1" u="sng" dirty="0" smtClean="0">
                <a:solidFill>
                  <a:srgbClr val="FF0000"/>
                </a:solidFill>
                <a:latin typeface="メイリオ" pitchFamily="50" charset="-128"/>
                <a:ea typeface="メイリオ" pitchFamily="50" charset="-128"/>
                <a:cs typeface="メイリオ" pitchFamily="50" charset="-128"/>
              </a:rPr>
              <a:t>日程</a:t>
            </a:r>
            <a:r>
              <a:rPr lang="ja-JP" altLang="en-US" sz="1600" b="1" u="sng" dirty="0" smtClean="0">
                <a:solidFill>
                  <a:srgbClr val="FF0000"/>
                </a:solidFill>
                <a:latin typeface="メイリオ" pitchFamily="50" charset="-128"/>
                <a:ea typeface="メイリオ" pitchFamily="50" charset="-128"/>
                <a:cs typeface="メイリオ" pitchFamily="50" charset="-128"/>
              </a:rPr>
              <a:t>／</a:t>
            </a:r>
            <a:r>
              <a:rPr kumimoji="1" lang="ja-JP" altLang="en-US" sz="1600" b="1" u="sng" dirty="0" smtClean="0">
                <a:solidFill>
                  <a:srgbClr val="FF0000"/>
                </a:solidFill>
                <a:latin typeface="メイリオ" pitchFamily="50" charset="-128"/>
                <a:ea typeface="メイリオ" pitchFamily="50" charset="-128"/>
                <a:cs typeface="メイリオ" pitchFamily="50" charset="-128"/>
              </a:rPr>
              <a:t>店舗については、日程表参照</a:t>
            </a:r>
            <a:endParaRPr kumimoji="1" lang="ja-JP" altLang="en-US" sz="1600" b="1" u="sng" dirty="0">
              <a:solidFill>
                <a:srgbClr val="FF0000"/>
              </a:solidFill>
              <a:latin typeface="メイリオ" pitchFamily="50" charset="-128"/>
              <a:ea typeface="メイリオ" pitchFamily="50" charset="-128"/>
              <a:cs typeface="メイリオ" pitchFamily="50" charset="-128"/>
            </a:endParaRPr>
          </a:p>
        </p:txBody>
      </p:sp>
      <p:sp>
        <p:nvSpPr>
          <p:cNvPr id="14" name="スライド番号プレースホルダ 13"/>
          <p:cNvSpPr>
            <a:spLocks noGrp="1"/>
          </p:cNvSpPr>
          <p:nvPr>
            <p:ph type="sldNum" sz="quarter" idx="12"/>
          </p:nvPr>
        </p:nvSpPr>
        <p:spPr/>
        <p:txBody>
          <a:bodyPr/>
          <a:lstStyle/>
          <a:p>
            <a:fld id="{6368A3E3-6C6B-44E3-AAED-2F6A7AD44A62}" type="slidenum">
              <a:rPr kumimoji="1" lang="ja-JP" altLang="en-US" smtClean="0"/>
              <a:pPr/>
              <a:t>7</a:t>
            </a:fld>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mada\Desktop\an6.JPG"/>
          <p:cNvPicPr>
            <a:picLocks noChangeAspect="1" noChangeArrowheads="1"/>
          </p:cNvPicPr>
          <p:nvPr/>
        </p:nvPicPr>
        <p:blipFill>
          <a:blip r:embed="rId2" cstate="print"/>
          <a:srcRect/>
          <a:stretch>
            <a:fillRect/>
          </a:stretch>
        </p:blipFill>
        <p:spPr bwMode="auto">
          <a:xfrm>
            <a:off x="1340768" y="6012160"/>
            <a:ext cx="4741590" cy="2407362"/>
          </a:xfrm>
          <a:prstGeom prst="rect">
            <a:avLst/>
          </a:prstGeom>
          <a:noFill/>
        </p:spPr>
      </p:pic>
      <p:pic>
        <p:nvPicPr>
          <p:cNvPr id="3075" name="Picture 3" descr="C:\Users\yamada\Desktop\an4.JPG"/>
          <p:cNvPicPr>
            <a:picLocks noChangeAspect="1" noChangeArrowheads="1"/>
          </p:cNvPicPr>
          <p:nvPr/>
        </p:nvPicPr>
        <p:blipFill>
          <a:blip r:embed="rId3" cstate="print"/>
          <a:srcRect/>
          <a:stretch>
            <a:fillRect/>
          </a:stretch>
        </p:blipFill>
        <p:spPr bwMode="auto">
          <a:xfrm>
            <a:off x="908720" y="1259632"/>
            <a:ext cx="5015812" cy="2128160"/>
          </a:xfrm>
          <a:prstGeom prst="rect">
            <a:avLst/>
          </a:prstGeom>
          <a:noFill/>
        </p:spPr>
      </p:pic>
      <p:pic>
        <p:nvPicPr>
          <p:cNvPr id="3076" name="Picture 4" descr="C:\Users\yamada\Desktop\an5.JPG"/>
          <p:cNvPicPr>
            <a:picLocks noChangeAspect="1" noChangeArrowheads="1"/>
          </p:cNvPicPr>
          <p:nvPr/>
        </p:nvPicPr>
        <p:blipFill>
          <a:blip r:embed="rId4" cstate="print"/>
          <a:srcRect/>
          <a:stretch>
            <a:fillRect/>
          </a:stretch>
        </p:blipFill>
        <p:spPr bwMode="auto">
          <a:xfrm>
            <a:off x="908720" y="3491880"/>
            <a:ext cx="4176464" cy="2398250"/>
          </a:xfrm>
          <a:prstGeom prst="rect">
            <a:avLst/>
          </a:prstGeom>
          <a:noFill/>
        </p:spPr>
      </p:pic>
      <p:sp>
        <p:nvSpPr>
          <p:cNvPr id="7" name="テキスト ボックス 6"/>
          <p:cNvSpPr txBox="1"/>
          <p:nvPr/>
        </p:nvSpPr>
        <p:spPr>
          <a:xfrm>
            <a:off x="5157192" y="4355976"/>
            <a:ext cx="677003" cy="1008112"/>
          </a:xfrm>
          <a:prstGeom prst="rect">
            <a:avLst/>
          </a:prstGeom>
          <a:noFill/>
        </p:spPr>
        <p:txBody>
          <a:bodyPr vert="eaVert" wrap="square" lIns="91388" tIns="45696" rIns="91388" bIns="45696" rtlCol="0">
            <a:spAutoFit/>
          </a:bodyPr>
          <a:lstStyle/>
          <a:p>
            <a:r>
              <a:rPr lang="ja-JP" altLang="en-US" sz="1600" dirty="0" smtClean="0">
                <a:latin typeface="メイリオ" pitchFamily="50" charset="-128"/>
                <a:ea typeface="メイリオ" pitchFamily="50" charset="-128"/>
                <a:cs typeface="メイリオ" pitchFamily="50" charset="-128"/>
              </a:rPr>
              <a:t>ウエストウイング</a:t>
            </a:r>
            <a:endParaRPr lang="ja-JP" altLang="en-US" sz="1600" dirty="0">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476672" y="6804248"/>
            <a:ext cx="677003" cy="1080120"/>
          </a:xfrm>
          <a:prstGeom prst="rect">
            <a:avLst/>
          </a:prstGeom>
          <a:noFill/>
        </p:spPr>
        <p:txBody>
          <a:bodyPr vert="eaVert" wrap="square" lIns="91388" tIns="45696" rIns="91388" bIns="45696" rtlCol="0">
            <a:spAutoFit/>
          </a:bodyPr>
          <a:lstStyle/>
          <a:p>
            <a:r>
              <a:rPr lang="ja-JP" altLang="en-US" sz="1600" dirty="0" smtClean="0">
                <a:latin typeface="メイリオ" pitchFamily="50" charset="-128"/>
                <a:ea typeface="メイリオ" pitchFamily="50" charset="-128"/>
                <a:cs typeface="メイリオ" pitchFamily="50" charset="-128"/>
              </a:rPr>
              <a:t>イーストウイング</a:t>
            </a:r>
            <a:endParaRPr lang="ja-JP" altLang="en-US" sz="1600" dirty="0">
              <a:latin typeface="メイリオ" pitchFamily="50" charset="-128"/>
              <a:ea typeface="メイリオ" pitchFamily="50" charset="-128"/>
              <a:cs typeface="メイリオ" pitchFamily="50" charset="-128"/>
            </a:endParaRPr>
          </a:p>
        </p:txBody>
      </p:sp>
      <p:sp>
        <p:nvSpPr>
          <p:cNvPr id="10" name="正方形/長方形 9"/>
          <p:cNvSpPr/>
          <p:nvPr/>
        </p:nvSpPr>
        <p:spPr>
          <a:xfrm>
            <a:off x="0" y="0"/>
            <a:ext cx="158417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kumimoji="1" lang="ja-JP" altLang="en-US" b="1" dirty="0" smtClean="0">
                <a:latin typeface="メイリオ" pitchFamily="50" charset="-128"/>
                <a:ea typeface="メイリオ" pitchFamily="50" charset="-128"/>
                <a:cs typeface="メイリオ" pitchFamily="50" charset="-128"/>
              </a:rPr>
              <a:t>実施会場</a:t>
            </a:r>
            <a:endParaRPr kumimoji="1" lang="ja-JP" altLang="en-US" b="1" dirty="0">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1988840" y="395536"/>
            <a:ext cx="2952328" cy="646282"/>
          </a:xfrm>
          <a:prstGeom prst="rect">
            <a:avLst/>
          </a:prstGeom>
          <a:solidFill>
            <a:schemeClr val="bg1"/>
          </a:solidFill>
          <a:ln>
            <a:solidFill>
              <a:schemeClr val="tx1"/>
            </a:solidFill>
          </a:ln>
        </p:spPr>
        <p:txBody>
          <a:bodyPr wrap="square" lIns="91388" tIns="45696" rIns="91388" bIns="45696" rtlCol="0">
            <a:spAutoFit/>
          </a:bodyPr>
          <a:lstStyle/>
          <a:p>
            <a:r>
              <a:rPr lang="ja-JP" altLang="en-US" sz="1200" dirty="0" smtClean="0">
                <a:solidFill>
                  <a:srgbClr val="FF0000"/>
                </a:solidFill>
                <a:latin typeface="メイリオ" pitchFamily="50" charset="-128"/>
                <a:ea typeface="メイリオ" pitchFamily="50" charset="-128"/>
                <a:cs typeface="メイリオ" pitchFamily="50" charset="-128"/>
              </a:rPr>
              <a:t>例として、宮城県名取店の情報を掲載しております。</a:t>
            </a:r>
            <a:r>
              <a:rPr kumimoji="1" lang="ja-JP" altLang="en-US" sz="1200" dirty="0" smtClean="0">
                <a:solidFill>
                  <a:srgbClr val="FF0000"/>
                </a:solidFill>
                <a:latin typeface="メイリオ" pitchFamily="50" charset="-128"/>
                <a:ea typeface="メイリオ" pitchFamily="50" charset="-128"/>
                <a:cs typeface="メイリオ" pitchFamily="50" charset="-128"/>
              </a:rPr>
              <a:t>会場ごとの情報に差し替えをお願いします。</a:t>
            </a:r>
            <a:endParaRPr kumimoji="1" lang="ja-JP" altLang="en-US" sz="1200" dirty="0">
              <a:solidFill>
                <a:srgbClr val="FF0000"/>
              </a:solidFill>
              <a:latin typeface="メイリオ" pitchFamily="50" charset="-128"/>
              <a:ea typeface="メイリオ" pitchFamily="50" charset="-128"/>
              <a:cs typeface="メイリオ" pitchFamily="50" charset="-128"/>
            </a:endParaRPr>
          </a:p>
        </p:txBody>
      </p:sp>
      <p:sp>
        <p:nvSpPr>
          <p:cNvPr id="11" name="スライド番号プレースホルダ 10"/>
          <p:cNvSpPr>
            <a:spLocks noGrp="1"/>
          </p:cNvSpPr>
          <p:nvPr>
            <p:ph type="sldNum" sz="quarter" idx="12"/>
          </p:nvPr>
        </p:nvSpPr>
        <p:spPr/>
        <p:txBody>
          <a:bodyPr/>
          <a:lstStyle/>
          <a:p>
            <a:fld id="{6368A3E3-6C6B-44E3-AAED-2F6A7AD44A62}" type="slidenum">
              <a:rPr kumimoji="1" lang="ja-JP" altLang="en-US" smtClean="0"/>
              <a:pPr/>
              <a:t>8</a:t>
            </a:fld>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yamada\Desktop\an8.JPG"/>
          <p:cNvPicPr>
            <a:picLocks noChangeAspect="1" noChangeArrowheads="1"/>
          </p:cNvPicPr>
          <p:nvPr/>
        </p:nvPicPr>
        <p:blipFill>
          <a:blip r:embed="rId2" cstate="print"/>
          <a:srcRect/>
          <a:stretch>
            <a:fillRect/>
          </a:stretch>
        </p:blipFill>
        <p:spPr bwMode="auto">
          <a:xfrm>
            <a:off x="620688" y="4716016"/>
            <a:ext cx="5616624" cy="3813293"/>
          </a:xfrm>
          <a:prstGeom prst="rect">
            <a:avLst/>
          </a:prstGeom>
          <a:noFill/>
        </p:spPr>
      </p:pic>
      <p:pic>
        <p:nvPicPr>
          <p:cNvPr id="4100" name="Picture 4" descr="C:\Users\yamada\Desktop\an9.JPG"/>
          <p:cNvPicPr>
            <a:picLocks noChangeAspect="1" noChangeArrowheads="1"/>
          </p:cNvPicPr>
          <p:nvPr/>
        </p:nvPicPr>
        <p:blipFill>
          <a:blip r:embed="rId3" cstate="print"/>
          <a:srcRect/>
          <a:stretch>
            <a:fillRect/>
          </a:stretch>
        </p:blipFill>
        <p:spPr bwMode="auto">
          <a:xfrm>
            <a:off x="548680" y="1115616"/>
            <a:ext cx="5688632" cy="3570108"/>
          </a:xfrm>
          <a:prstGeom prst="rect">
            <a:avLst/>
          </a:prstGeom>
          <a:noFill/>
        </p:spPr>
      </p:pic>
      <p:sp>
        <p:nvSpPr>
          <p:cNvPr id="8" name="正方形/長方形 7"/>
          <p:cNvSpPr/>
          <p:nvPr/>
        </p:nvSpPr>
        <p:spPr>
          <a:xfrm>
            <a:off x="2" y="0"/>
            <a:ext cx="2132856" cy="432048"/>
          </a:xfrm>
          <a:prstGeom prst="rect">
            <a:avLst/>
          </a:prstGeom>
          <a:solidFill>
            <a:srgbClr val="115740"/>
          </a:solidFill>
          <a:ln>
            <a:solidFill>
              <a:srgbClr val="115740"/>
            </a:solid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rtlCol="0" anchor="ctr"/>
          <a:lstStyle/>
          <a:p>
            <a:pPr algn="ctr"/>
            <a:r>
              <a:rPr kumimoji="1" lang="ja-JP" altLang="en-US" b="1" dirty="0" smtClean="0">
                <a:latin typeface="メイリオ" pitchFamily="50" charset="-128"/>
                <a:ea typeface="メイリオ" pitchFamily="50" charset="-128"/>
                <a:cs typeface="メイリオ" pitchFamily="50" charset="-128"/>
              </a:rPr>
              <a:t>会場利用について</a:t>
            </a:r>
            <a:endParaRPr kumimoji="1" lang="ja-JP" altLang="en-US" b="1" dirty="0">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3573016" y="1187624"/>
            <a:ext cx="2952328" cy="600116"/>
          </a:xfrm>
          <a:prstGeom prst="rect">
            <a:avLst/>
          </a:prstGeom>
          <a:solidFill>
            <a:schemeClr val="bg1"/>
          </a:solidFill>
          <a:ln>
            <a:solidFill>
              <a:schemeClr val="tx1"/>
            </a:solidFill>
          </a:ln>
        </p:spPr>
        <p:txBody>
          <a:bodyPr wrap="square" lIns="91388" tIns="45696" rIns="91388" bIns="45696" rtlCol="0">
            <a:spAutoFit/>
          </a:bodyPr>
          <a:lstStyle/>
          <a:p>
            <a:r>
              <a:rPr lang="ja-JP" altLang="en-US" sz="1100" dirty="0" smtClean="0">
                <a:solidFill>
                  <a:srgbClr val="FF0000"/>
                </a:solidFill>
                <a:latin typeface="メイリオ" pitchFamily="50" charset="-128"/>
                <a:ea typeface="メイリオ" pitchFamily="50" charset="-128"/>
                <a:cs typeface="メイリオ" pitchFamily="50" charset="-128"/>
              </a:rPr>
              <a:t>例として、宮城県名取店の情報を掲載しております。</a:t>
            </a:r>
            <a:r>
              <a:rPr kumimoji="1" lang="ja-JP" altLang="en-US" sz="1100" dirty="0" smtClean="0">
                <a:solidFill>
                  <a:srgbClr val="FF0000"/>
                </a:solidFill>
                <a:latin typeface="メイリオ" pitchFamily="50" charset="-128"/>
                <a:ea typeface="メイリオ" pitchFamily="50" charset="-128"/>
                <a:cs typeface="メイリオ" pitchFamily="50" charset="-128"/>
              </a:rPr>
              <a:t>会場ごとの情報に差し替えをお願いします。</a:t>
            </a:r>
            <a:endParaRPr kumimoji="1" lang="ja-JP" altLang="en-US" sz="1100" dirty="0">
              <a:solidFill>
                <a:srgbClr val="FF0000"/>
              </a:solidFill>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435728" y="556968"/>
            <a:ext cx="6120680" cy="523220"/>
          </a:xfrm>
          <a:prstGeom prst="rect">
            <a:avLst/>
          </a:prstGeom>
          <a:noFill/>
        </p:spPr>
        <p:txBody>
          <a:bodyPr wrap="square" rtlCol="0">
            <a:spAutoFit/>
          </a:bodyPr>
          <a:lstStyle/>
          <a:p>
            <a:r>
              <a:rPr lang="ja-JP" altLang="en-US" sz="1400" dirty="0" smtClean="0">
                <a:latin typeface="メイリオ" pitchFamily="50" charset="-128"/>
                <a:ea typeface="メイリオ" pitchFamily="50" charset="-128"/>
                <a:cs typeface="メイリオ" pitchFamily="50" charset="-128"/>
              </a:rPr>
              <a:t>会場ごとに利用のルールがあります。</a:t>
            </a:r>
            <a:endParaRPr lang="en-US" altLang="ja-JP" sz="1400" dirty="0" smtClean="0">
              <a:latin typeface="メイリオ" pitchFamily="50" charset="-128"/>
              <a:ea typeface="メイリオ" pitchFamily="50" charset="-128"/>
              <a:cs typeface="メイリオ" pitchFamily="50" charset="-128"/>
            </a:endParaRPr>
          </a:p>
          <a:p>
            <a:r>
              <a:rPr kumimoji="1" lang="ja-JP" altLang="en-US" sz="1400" dirty="0" smtClean="0">
                <a:latin typeface="メイリオ" pitchFamily="50" charset="-128"/>
                <a:ea typeface="メイリオ" pitchFamily="50" charset="-128"/>
                <a:cs typeface="メイリオ" pitchFamily="50" charset="-128"/>
              </a:rPr>
              <a:t>店舗担当者様とお打ち合わせいただき、会場使用についてご確認ください。</a:t>
            </a:r>
            <a:endParaRPr kumimoji="1" lang="ja-JP" altLang="en-US" sz="1400" dirty="0">
              <a:latin typeface="メイリオ" pitchFamily="50" charset="-128"/>
              <a:ea typeface="メイリオ" pitchFamily="50" charset="-128"/>
              <a:cs typeface="メイリオ" pitchFamily="50" charset="-128"/>
            </a:endParaRPr>
          </a:p>
        </p:txBody>
      </p:sp>
      <p:sp>
        <p:nvSpPr>
          <p:cNvPr id="10" name="スライド番号プレースホルダ 9"/>
          <p:cNvSpPr>
            <a:spLocks noGrp="1"/>
          </p:cNvSpPr>
          <p:nvPr>
            <p:ph type="sldNum" sz="quarter" idx="12"/>
          </p:nvPr>
        </p:nvSpPr>
        <p:spPr/>
        <p:txBody>
          <a:bodyPr/>
          <a:lstStyle/>
          <a:p>
            <a:fld id="{6368A3E3-6C6B-44E3-AAED-2F6A7AD44A62}" type="slidenum">
              <a:rPr kumimoji="1" lang="ja-JP" altLang="en-US" smtClean="0"/>
              <a:pPr/>
              <a:t>9</a:t>
            </a:fld>
            <a:endParaRPr kumimoji="1"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3867</TotalTime>
  <Words>5054</Words>
  <Application>Microsoft Office PowerPoint</Application>
  <PresentationFormat>画面に合わせる (4:3)</PresentationFormat>
  <Paragraphs>507</Paragraphs>
  <Slides>24</Slides>
  <Notes>3</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yamada</dc:creator>
  <cp:lastModifiedBy>yamada</cp:lastModifiedBy>
  <cp:revision>39</cp:revision>
  <dcterms:created xsi:type="dcterms:W3CDTF">2016-02-25T06:54:18Z</dcterms:created>
  <dcterms:modified xsi:type="dcterms:W3CDTF">2016-06-10T01:08:14Z</dcterms:modified>
</cp:coreProperties>
</file>